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84" autoAdjust="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je%20do%20analiz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je%20do%20analiz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je%20do%20analiz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je%20do%20analiz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je%20do%20analiz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je%20do%20analiz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oje%20do%20analiz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2"/>
          <c:order val="2"/>
          <c:cat>
            <c:multiLvlStrRef>
              <c:f>Arkusz2!$C$11:$C$12</c:f>
            </c:multiLvlStrRef>
          </c:cat>
          <c:val>
            <c:numRef>
              <c:f>Arkusz2!$D$11:$D$12</c:f>
            </c:numRef>
          </c:val>
        </c:ser>
        <c:ser>
          <c:idx val="0"/>
          <c:order val="0"/>
          <c:tx>
            <c:strRef>
              <c:f>[Zeszyt1]Arkusz2!$B$19</c:f>
              <c:strCache>
                <c:ptCount val="1"/>
                <c:pt idx="0">
                  <c:v>Tak</c:v>
                </c:pt>
              </c:strCache>
            </c:strRef>
          </c:tx>
          <c:dLbls>
            <c:showVal val="1"/>
          </c:dLbls>
          <c:cat>
            <c:strRef>
              <c:f>[Zeszyt1]Arkusz2!$C$18:$D$18</c:f>
              <c:strCache>
                <c:ptCount val="2"/>
                <c:pt idx="0">
                  <c:v>Czy w roku akademickim 2019/2020 w semestrze letnim prowadził/a Pan/i zajęcia dydaktyczne?</c:v>
                </c:pt>
                <c:pt idx="1">
                  <c:v>Czy w semestrze zimowym w roku akademickim 2020/21 prowadził/a Pani/Pan zajęcia dydaktyczne?</c:v>
                </c:pt>
              </c:strCache>
            </c:strRef>
          </c:cat>
          <c:val>
            <c:numRef>
              <c:f>[Zeszyt1]Arkusz2!$C$19:$D$19</c:f>
              <c:numCache>
                <c:formatCode>###0.0</c:formatCode>
                <c:ptCount val="2"/>
                <c:pt idx="0">
                  <c:v>96.503496503496365</c:v>
                </c:pt>
                <c:pt idx="1">
                  <c:v>95.8041958041958</c:v>
                </c:pt>
              </c:numCache>
            </c:numRef>
          </c:val>
        </c:ser>
        <c:ser>
          <c:idx val="1"/>
          <c:order val="1"/>
          <c:tx>
            <c:strRef>
              <c:f>[Zeszyt1]Arkusz2!$B$20</c:f>
              <c:strCache>
                <c:ptCount val="1"/>
                <c:pt idx="0">
                  <c:v>Nie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[Zeszyt1]Arkusz2!$C$18:$D$18</c:f>
              <c:strCache>
                <c:ptCount val="2"/>
                <c:pt idx="0">
                  <c:v>Czy w roku akademickim 2019/2020 w semestrze letnim prowadził/a Pan/i zajęcia dydaktyczne?</c:v>
                </c:pt>
                <c:pt idx="1">
                  <c:v>Czy w semestrze zimowym w roku akademickim 2020/21 prowadził/a Pani/Pan zajęcia dydaktyczne?</c:v>
                </c:pt>
              </c:strCache>
            </c:strRef>
          </c:cat>
          <c:val>
            <c:numRef>
              <c:f>[Zeszyt1]Arkusz2!$C$20:$D$20</c:f>
              <c:numCache>
                <c:formatCode>###0.0</c:formatCode>
                <c:ptCount val="2"/>
                <c:pt idx="0">
                  <c:v>3.4965034965034967</c:v>
                </c:pt>
                <c:pt idx="1">
                  <c:v>3.4965034965034967</c:v>
                </c:pt>
              </c:numCache>
            </c:numRef>
          </c:val>
        </c:ser>
        <c:axId val="69344256"/>
        <c:axId val="70653440"/>
      </c:barChart>
      <c:catAx>
        <c:axId val="6934425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70653440"/>
        <c:crosses val="autoZero"/>
        <c:auto val="1"/>
        <c:lblAlgn val="ctr"/>
        <c:lblOffset val="100"/>
      </c:catAx>
      <c:valAx>
        <c:axId val="70653440"/>
        <c:scaling>
          <c:orientation val="minMax"/>
        </c:scaling>
        <c:axPos val="l"/>
        <c:majorGridlines/>
        <c:numFmt formatCode="###0.0" sourceLinked="1"/>
        <c:tickLblPos val="nextTo"/>
        <c:crossAx val="69344256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tx>
            <c:strRef>
              <c:f>Arkusz7!$H$4</c:f>
              <c:strCache>
                <c:ptCount val="1"/>
                <c:pt idx="0">
                  <c:v>semestr letni 2019/2020</c:v>
                </c:pt>
              </c:strCache>
            </c:strRef>
          </c:tx>
          <c:dLbls>
            <c:showVal val="1"/>
          </c:dLbls>
          <c:cat>
            <c:strRef>
              <c:f>Arkusz7!$G$5:$G$12</c:f>
              <c:strCache>
                <c:ptCount val="8"/>
                <c:pt idx="0">
                  <c:v>Musiałam/em specjalnie dostosować program zajęć do zdalnej formy</c:v>
                </c:pt>
                <c:pt idx="1">
                  <c:v> Musiałam/em przygotowywać lub wyszukiwać specjalnie materiały (skanować teksty, wyszukiwać linki do pobrania, itp.) do zajęć</c:v>
                </c:pt>
                <c:pt idx="2">
                  <c:v> Musiałam/em zaopatrzyć się w sprzęt oraz infrastrukturę umożliwiający pracę zdalną (komputer, łącze internetowe o odpowiedniej przepustowości lub zasobach transmisji danych, programy komputerowe odpłatne)</c:v>
                </c:pt>
                <c:pt idx="3">
                  <c:v> Musiałam/em poświęcić czas na naukę obsługi oprogramowania do komunikacji ze studentami</c:v>
                </c:pt>
                <c:pt idx="4">
                  <c:v> Miałam/em problemy z przesyłaniem materiałów do zajęć (materiały były zbyt duże, przez co nie mogłem/am ich przesłać/udostępnić)</c:v>
                </c:pt>
                <c:pt idx="5">
                  <c:v> Nie miałam/em wystarczającej wiedzy o sposobach przesyłania/udostępniania materiałów do zajęć</c:v>
                </c:pt>
                <c:pt idx="6">
                  <c:v> Miałam/em inne problemy </c:v>
                </c:pt>
                <c:pt idx="7">
                  <c:v> Nie, nie miałem większych problemów</c:v>
                </c:pt>
              </c:strCache>
            </c:strRef>
          </c:cat>
          <c:val>
            <c:numRef>
              <c:f>Arkusz7!$H$5:$H$12</c:f>
              <c:numCache>
                <c:formatCode>###0.0%</c:formatCode>
                <c:ptCount val="8"/>
                <c:pt idx="0">
                  <c:v>0.48905109489051102</c:v>
                </c:pt>
                <c:pt idx="1">
                  <c:v>0.62043795620438014</c:v>
                </c:pt>
                <c:pt idx="2">
                  <c:v>0.53284671532846761</c:v>
                </c:pt>
                <c:pt idx="3">
                  <c:v>0.58394160583941601</c:v>
                </c:pt>
                <c:pt idx="4">
                  <c:v>0.19708029197080293</c:v>
                </c:pt>
                <c:pt idx="5">
                  <c:v>0.16058394160583939</c:v>
                </c:pt>
                <c:pt idx="6">
                  <c:v>0.15328467153284683</c:v>
                </c:pt>
                <c:pt idx="7">
                  <c:v>0.13868613138686145</c:v>
                </c:pt>
              </c:numCache>
            </c:numRef>
          </c:val>
        </c:ser>
        <c:ser>
          <c:idx val="1"/>
          <c:order val="1"/>
          <c:tx>
            <c:strRef>
              <c:f>Arkusz7!$I$4</c:f>
              <c:strCache>
                <c:ptCount val="1"/>
                <c:pt idx="0">
                  <c:v>semestr zimowy 2020/2021</c:v>
                </c:pt>
              </c:strCache>
            </c:strRef>
          </c:tx>
          <c:dLbls>
            <c:showVal val="1"/>
          </c:dLbls>
          <c:cat>
            <c:strRef>
              <c:f>Arkusz7!$G$5:$G$12</c:f>
              <c:strCache>
                <c:ptCount val="8"/>
                <c:pt idx="0">
                  <c:v>Musiałam/em specjalnie dostosować program zajęć do zdalnej formy</c:v>
                </c:pt>
                <c:pt idx="1">
                  <c:v> Musiałam/em przygotowywać lub wyszukiwać specjalnie materiały (skanować teksty, wyszukiwać linki do pobrania, itp.) do zajęć</c:v>
                </c:pt>
                <c:pt idx="2">
                  <c:v> Musiałam/em zaopatrzyć się w sprzęt oraz infrastrukturę umożliwiający pracę zdalną (komputer, łącze internetowe o odpowiedniej przepustowości lub zasobach transmisji danych, programy komputerowe odpłatne)</c:v>
                </c:pt>
                <c:pt idx="3">
                  <c:v> Musiałam/em poświęcić czas na naukę obsługi oprogramowania do komunikacji ze studentami</c:v>
                </c:pt>
                <c:pt idx="4">
                  <c:v> Miałam/em problemy z przesyłaniem materiałów do zajęć (materiały były zbyt duże, przez co nie mogłem/am ich przesłać/udostępnić)</c:v>
                </c:pt>
                <c:pt idx="5">
                  <c:v> Nie miałam/em wystarczającej wiedzy o sposobach przesyłania/udostępniania materiałów do zajęć</c:v>
                </c:pt>
                <c:pt idx="6">
                  <c:v> Miałam/em inne problemy </c:v>
                </c:pt>
                <c:pt idx="7">
                  <c:v> Nie, nie miałem większych problemów</c:v>
                </c:pt>
              </c:strCache>
            </c:strRef>
          </c:cat>
          <c:val>
            <c:numRef>
              <c:f>Arkusz7!$I$5:$I$12</c:f>
              <c:numCache>
                <c:formatCode>###0.0%</c:formatCode>
                <c:ptCount val="8"/>
                <c:pt idx="0">
                  <c:v>0.40875912408759124</c:v>
                </c:pt>
                <c:pt idx="1">
                  <c:v>0.55474452554744524</c:v>
                </c:pt>
                <c:pt idx="2">
                  <c:v>0.32846715328467208</c:v>
                </c:pt>
                <c:pt idx="3">
                  <c:v>0.25547445255474477</c:v>
                </c:pt>
                <c:pt idx="4">
                  <c:v>8.7591240875912468E-2</c:v>
                </c:pt>
                <c:pt idx="5">
                  <c:v>3.6496350364963528E-2</c:v>
                </c:pt>
                <c:pt idx="6">
                  <c:v>8.0291970802919693E-2</c:v>
                </c:pt>
                <c:pt idx="7">
                  <c:v>0.29197080291970851</c:v>
                </c:pt>
              </c:numCache>
            </c:numRef>
          </c:val>
        </c:ser>
        <c:axId val="85690624"/>
        <c:axId val="85745664"/>
      </c:barChart>
      <c:catAx>
        <c:axId val="85690624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85745664"/>
        <c:crosses val="autoZero"/>
        <c:auto val="1"/>
        <c:lblAlgn val="ctr"/>
        <c:lblOffset val="100"/>
      </c:catAx>
      <c:valAx>
        <c:axId val="85745664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856906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Arkusz8!$I$4</c:f>
              <c:strCache>
                <c:ptCount val="1"/>
                <c:pt idx="0">
                  <c:v>semestr letni 2019/2020</c:v>
                </c:pt>
              </c:strCache>
            </c:strRef>
          </c:tx>
          <c:dLbls>
            <c:showVal val="1"/>
          </c:dLbls>
          <c:cat>
            <c:strRef>
              <c:f>Arkusz8!$H$5:$H$22</c:f>
              <c:strCache>
                <c:ptCount val="18"/>
                <c:pt idx="0">
                  <c:v>Brak własnego komputera</c:v>
                </c:pt>
                <c:pt idx="1">
                  <c:v>Niezdatność sprzętu do wymagań prowadzenia zajęć online (np. stary komputer, brak kamerki, niedziałający głośnik)</c:v>
                </c:pt>
                <c:pt idx="2">
                  <c:v>Konieczność dzielenia się komputerem z innymi osobami/domownikami</c:v>
                </c:pt>
                <c:pt idx="3">
                  <c:v>Słabe łącze Internetowe (słaby sygnał), ograniczona przepustowość (limit dostępnych GB) lub brak dostępu do Internetu w domu</c:v>
                </c:pt>
                <c:pt idx="4">
                  <c:v>Brak odrębnego pomieszczenia, pokoju do prowadzenia spotkań</c:v>
                </c:pt>
                <c:pt idx="5">
                  <c:v>Brak dostępu lub ograniczony dostęp do aparatury badawczej</c:v>
                </c:pt>
                <c:pt idx="6">
                  <c:v>Brak lub ograniczony dostęp do oprogramowania komputerowego</c:v>
                </c:pt>
                <c:pt idx="7">
                  <c:v>Konieczność sprawowania opieki nad dziećmi lub innymi osobami w tym czasie</c:v>
                </c:pt>
                <c:pt idx="8">
                  <c:v>Problemy zdrowotne utrudniające lub uniemożliwiające prowadzenie zajęć</c:v>
                </c:pt>
                <c:pt idx="9">
                  <c:v>Niewystarczająca wiedza o narzędziach, platformach do prowadzenia zajęć online</c:v>
                </c:pt>
                <c:pt idx="10">
                  <c:v>Słaba komunikacja prowadzącego ze studentami</c:v>
                </c:pt>
                <c:pt idx="11">
                  <c:v>Brak aktywności studentów podczas zajęć</c:v>
                </c:pt>
                <c:pt idx="12">
                  <c:v>Brak dyskusji między studentami podczas zajęć</c:v>
                </c:pt>
                <c:pt idx="13">
                  <c:v>Brak możliwości pełnej weryfikacji obecności studentów na zajęciach</c:v>
                </c:pt>
                <c:pt idx="14">
                  <c:v>Brak połączeń video i możliwości zobaczenia reakcji studentów</c:v>
                </c:pt>
                <c:pt idx="15">
                  <c:v>Brak połączeń video i sprawowania pieczy nad bezpieczeństwem działań studentów w trakcie zajęć (np. podczas realizacji zadań przy użyciu specjalistycznych narzędzi)</c:v>
                </c:pt>
                <c:pt idx="16">
                  <c:v>Brak możliwości pełnej weryfikacji dotyczącej samodzielności pracy studentów</c:v>
                </c:pt>
                <c:pt idx="17">
                  <c:v>Inne</c:v>
                </c:pt>
              </c:strCache>
            </c:strRef>
          </c:cat>
          <c:val>
            <c:numRef>
              <c:f>Arkusz8!$I$5:$I$22</c:f>
              <c:numCache>
                <c:formatCode>###0.0%</c:formatCode>
                <c:ptCount val="18"/>
                <c:pt idx="0">
                  <c:v>4.7244094488188976E-2</c:v>
                </c:pt>
                <c:pt idx="1">
                  <c:v>0.23622047244094491</c:v>
                </c:pt>
                <c:pt idx="2">
                  <c:v>0.14173228346456704</c:v>
                </c:pt>
                <c:pt idx="3">
                  <c:v>0.39370078740157488</c:v>
                </c:pt>
                <c:pt idx="4">
                  <c:v>0.24409448818897658</c:v>
                </c:pt>
                <c:pt idx="5">
                  <c:v>9.4488188976377951E-2</c:v>
                </c:pt>
                <c:pt idx="6">
                  <c:v>0.13385826771653545</c:v>
                </c:pt>
                <c:pt idx="7">
                  <c:v>0.31496062992126028</c:v>
                </c:pt>
                <c:pt idx="8">
                  <c:v>3.937007874015748E-2</c:v>
                </c:pt>
                <c:pt idx="9">
                  <c:v>0.26771653543307089</c:v>
                </c:pt>
                <c:pt idx="10">
                  <c:v>0.10236220472440953</c:v>
                </c:pt>
                <c:pt idx="11">
                  <c:v>0.37795275590551203</c:v>
                </c:pt>
                <c:pt idx="12">
                  <c:v>0.32283464566929165</c:v>
                </c:pt>
                <c:pt idx="13">
                  <c:v>0.29921259842519676</c:v>
                </c:pt>
                <c:pt idx="14">
                  <c:v>0.33070866141732314</c:v>
                </c:pt>
                <c:pt idx="15">
                  <c:v>2.3622047244094488E-2</c:v>
                </c:pt>
                <c:pt idx="16">
                  <c:v>0.51968503937007915</c:v>
                </c:pt>
                <c:pt idx="17">
                  <c:v>3.937007874015748E-2</c:v>
                </c:pt>
              </c:numCache>
            </c:numRef>
          </c:val>
        </c:ser>
        <c:ser>
          <c:idx val="1"/>
          <c:order val="1"/>
          <c:tx>
            <c:strRef>
              <c:f>Arkusz8!$J$4</c:f>
              <c:strCache>
                <c:ptCount val="1"/>
                <c:pt idx="0">
                  <c:v>semestr zimowy 2020/2021</c:v>
                </c:pt>
              </c:strCache>
            </c:strRef>
          </c:tx>
          <c:dLbls>
            <c:showVal val="1"/>
          </c:dLbls>
          <c:cat>
            <c:strRef>
              <c:f>Arkusz8!$H$5:$H$22</c:f>
              <c:strCache>
                <c:ptCount val="18"/>
                <c:pt idx="0">
                  <c:v>Brak własnego komputera</c:v>
                </c:pt>
                <c:pt idx="1">
                  <c:v>Niezdatność sprzętu do wymagań prowadzenia zajęć online (np. stary komputer, brak kamerki, niedziałający głośnik)</c:v>
                </c:pt>
                <c:pt idx="2">
                  <c:v>Konieczność dzielenia się komputerem z innymi osobami/domownikami</c:v>
                </c:pt>
                <c:pt idx="3">
                  <c:v>Słabe łącze Internetowe (słaby sygnał), ograniczona przepustowość (limit dostępnych GB) lub brak dostępu do Internetu w domu</c:v>
                </c:pt>
                <c:pt idx="4">
                  <c:v>Brak odrębnego pomieszczenia, pokoju do prowadzenia spotkań</c:v>
                </c:pt>
                <c:pt idx="5">
                  <c:v>Brak dostępu lub ograniczony dostęp do aparatury badawczej</c:v>
                </c:pt>
                <c:pt idx="6">
                  <c:v>Brak lub ograniczony dostęp do oprogramowania komputerowego</c:v>
                </c:pt>
                <c:pt idx="7">
                  <c:v>Konieczność sprawowania opieki nad dziećmi lub innymi osobami w tym czasie</c:v>
                </c:pt>
                <c:pt idx="8">
                  <c:v>Problemy zdrowotne utrudniające lub uniemożliwiające prowadzenie zajęć</c:v>
                </c:pt>
                <c:pt idx="9">
                  <c:v>Niewystarczająca wiedza o narzędziach, platformach do prowadzenia zajęć online</c:v>
                </c:pt>
                <c:pt idx="10">
                  <c:v>Słaba komunikacja prowadzącego ze studentami</c:v>
                </c:pt>
                <c:pt idx="11">
                  <c:v>Brak aktywności studentów podczas zajęć</c:v>
                </c:pt>
                <c:pt idx="12">
                  <c:v>Brak dyskusji między studentami podczas zajęć</c:v>
                </c:pt>
                <c:pt idx="13">
                  <c:v>Brak możliwości pełnej weryfikacji obecności studentów na zajęciach</c:v>
                </c:pt>
                <c:pt idx="14">
                  <c:v>Brak połączeń video i możliwości zobaczenia reakcji studentów</c:v>
                </c:pt>
                <c:pt idx="15">
                  <c:v>Brak połączeń video i sprawowania pieczy nad bezpieczeństwem działań studentów w trakcie zajęć (np. podczas realizacji zadań przy użyciu specjalistycznych narzędzi)</c:v>
                </c:pt>
                <c:pt idx="16">
                  <c:v>Brak możliwości pełnej weryfikacji dotyczącej samodzielności pracy studentów</c:v>
                </c:pt>
                <c:pt idx="17">
                  <c:v>Inne</c:v>
                </c:pt>
              </c:strCache>
            </c:strRef>
          </c:cat>
          <c:val>
            <c:numRef>
              <c:f>Arkusz8!$J$5:$J$22</c:f>
              <c:numCache>
                <c:formatCode>###0.0%</c:formatCode>
                <c:ptCount val="18"/>
                <c:pt idx="0">
                  <c:v>5.1470588235294081E-2</c:v>
                </c:pt>
                <c:pt idx="1">
                  <c:v>0.11764705882352942</c:v>
                </c:pt>
                <c:pt idx="2">
                  <c:v>5.8823529411764698E-2</c:v>
                </c:pt>
                <c:pt idx="3">
                  <c:v>0.32352941176470629</c:v>
                </c:pt>
                <c:pt idx="4">
                  <c:v>0.17647058823529421</c:v>
                </c:pt>
                <c:pt idx="5">
                  <c:v>4.4117647058823609E-2</c:v>
                </c:pt>
                <c:pt idx="6">
                  <c:v>8.8235294117647134E-2</c:v>
                </c:pt>
                <c:pt idx="7">
                  <c:v>0.20588235294117646</c:v>
                </c:pt>
                <c:pt idx="8">
                  <c:v>4.4117647058823609E-2</c:v>
                </c:pt>
                <c:pt idx="9">
                  <c:v>6.6176470588235309E-2</c:v>
                </c:pt>
                <c:pt idx="10">
                  <c:v>0.22794117647058823</c:v>
                </c:pt>
                <c:pt idx="11">
                  <c:v>0.41176470588235325</c:v>
                </c:pt>
                <c:pt idx="12">
                  <c:v>0.3161764705882355</c:v>
                </c:pt>
                <c:pt idx="13">
                  <c:v>0.30147058823529443</c:v>
                </c:pt>
                <c:pt idx="14">
                  <c:v>0.27941176470588264</c:v>
                </c:pt>
                <c:pt idx="15">
                  <c:v>2.9411764705882349E-2</c:v>
                </c:pt>
                <c:pt idx="16">
                  <c:v>0.36029411764705882</c:v>
                </c:pt>
                <c:pt idx="17">
                  <c:v>4.4117647058823609E-2</c:v>
                </c:pt>
              </c:numCache>
            </c:numRef>
          </c:val>
        </c:ser>
        <c:dLbls>
          <c:showVal val="1"/>
        </c:dLbls>
        <c:overlap val="-25"/>
        <c:axId val="87552384"/>
        <c:axId val="87553920"/>
      </c:barChart>
      <c:catAx>
        <c:axId val="87552384"/>
        <c:scaling>
          <c:orientation val="minMax"/>
        </c:scaling>
        <c:axPos val="l"/>
        <c:majorTickMark val="none"/>
        <c:tickLblPos val="nextTo"/>
        <c:crossAx val="87553920"/>
        <c:crosses val="autoZero"/>
        <c:auto val="1"/>
        <c:lblAlgn val="ctr"/>
        <c:lblOffset val="100"/>
      </c:catAx>
      <c:valAx>
        <c:axId val="87553920"/>
        <c:scaling>
          <c:orientation val="minMax"/>
        </c:scaling>
        <c:delete val="1"/>
        <c:axPos val="b"/>
        <c:numFmt formatCode="###0.0%" sourceLinked="1"/>
        <c:tickLblPos val="nextTo"/>
        <c:crossAx val="8755238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Arkusz11!$B$6:$B$30</c:f>
              <c:strCache>
                <c:ptCount val="25"/>
                <c:pt idx="0">
                  <c:v>Niewystarczająca znajomość obsługi komputera, Internetu</c:v>
                </c:pt>
                <c:pt idx="1">
                  <c:v>Problemy zdrowotne utrudniające lub uniemożliwiające prowadzenie zajęć</c:v>
                </c:pt>
                <c:pt idx="2">
                  <c:v>Problemy studentów związane z brakiem dostępu do aparatury badawczej</c:v>
                </c:pt>
                <c:pt idx="3">
                  <c:v>Problemy zdrowotne studentów utrudniające lub uniemożliwiające realizację zajęć</c:v>
                </c:pt>
                <c:pt idx="4">
                  <c:v>Trudności wynikające z konieczność natychmiastowej zmiany i dostosowania wszystkiego do zmieniającej się rzeczywistości</c:v>
                </c:pt>
                <c:pt idx="5">
                  <c:v>Niestabilność i niewiedza związana z czasem trwania i wprowadzenia rozporządzeń o konieczności realizacji zajęć online (trudności w rozplanowaniu działań)</c:v>
                </c:pt>
                <c:pt idx="6">
                  <c:v>Problemy z organizacją czasu</c:v>
                </c:pt>
                <c:pt idx="7">
                  <c:v>Brak dostępu do aparatury badawczej</c:v>
                </c:pt>
                <c:pt idx="8">
                  <c:v>Niewystarczająca wiedza nt. narzędzi, platform do prowadzenia zajęć online</c:v>
                </c:pt>
                <c:pt idx="9">
                  <c:v>Problemy studentów związane z brakiem lub ograniczonym dostępem do oprogramowania komputerowego niezbędnego do wymagań zajęć online</c:v>
                </c:pt>
                <c:pt idx="10">
                  <c:v>Trudności w dostępie do materiałów zajęciowych</c:v>
                </c:pt>
                <c:pt idx="11">
                  <c:v>Trudność dostosowania miejsca pracy do prowadzenia zajęć online</c:v>
                </c:pt>
                <c:pt idx="12">
                  <c:v>Problemy ze skupieniem się tylko i wyłącznie na pracy, wynikające z poczucia zagrożenia COVID-19 i niestabilną sytuacją na świecie</c:v>
                </c:pt>
                <c:pt idx="13">
                  <c:v>Brak lub ograniczony dostęp do oprogramowania komputerowego niezbędnego do wymagań prowadzenia zajęć online</c:v>
                </c:pt>
                <c:pt idx="14">
                  <c:v>Trudności w pogodzeniu obowiązków domowych i uczelnianych</c:v>
                </c:pt>
                <c:pt idx="15">
                  <c:v>Ogólnie: ograniczone możliwości w realizacji pewnych treści programowych</c:v>
                </c:pt>
                <c:pt idx="16">
                  <c:v>Problemy studentów związane z brakiem miejsca (np. odrębnego pomieszczenia) dostosowanego do zajęć online</c:v>
                </c:pt>
                <c:pt idx="17">
                  <c:v>Brak miejsca (np. odrębnego pomieszczenia) dostosowanego do prowadzenia zajęć online</c:v>
                </c:pt>
                <c:pt idx="18">
                  <c:v>Brak lub niezdatność sprzętu do wymagań prowadzenia zajęć online</c:v>
                </c:pt>
                <c:pt idx="19">
                  <c:v>Problemy studentów związane z brakiem lub niezdatnością sprzętu do wymagań zajęć online</c:v>
                </c:pt>
                <c:pt idx="20">
                  <c:v>Konieczność zmiany programu zajęć, by dostosować go do realizacji zajęć w formie zajęć online</c:v>
                </c:pt>
                <c:pt idx="21">
                  <c:v>Brak możliwości sprawowania kontroli nad postępami w zdobywaniu wiedzy i umiejętności moich studentów</c:v>
                </c:pt>
                <c:pt idx="22">
                  <c:v>Problemy studentów związane z brakiem dostępu do Internetu w domu lub słabe łącze Internetowe (słaby sygnał) lub ograniczona przepustowość (limit dostępnych GB)</c:v>
                </c:pt>
                <c:pt idx="23">
                  <c:v>Brak kontaktów face to face (przydatnego w komunikacji i realizacji programu)</c:v>
                </c:pt>
                <c:pt idx="24">
                  <c:v>Brak lub niedostateczny kontakt ze studentami</c:v>
                </c:pt>
              </c:strCache>
            </c:strRef>
          </c:cat>
          <c:val>
            <c:numRef>
              <c:f>Arkusz11!$C$6:$C$30</c:f>
              <c:numCache>
                <c:formatCode>###0.0%</c:formatCode>
                <c:ptCount val="25"/>
                <c:pt idx="0">
                  <c:v>1.5037593984962405E-2</c:v>
                </c:pt>
                <c:pt idx="1">
                  <c:v>3.0075187969924849E-2</c:v>
                </c:pt>
                <c:pt idx="2">
                  <c:v>5.2631578947368432E-2</c:v>
                </c:pt>
                <c:pt idx="3">
                  <c:v>6.0150375939849662E-2</c:v>
                </c:pt>
                <c:pt idx="4">
                  <c:v>6.7669172932330823E-2</c:v>
                </c:pt>
                <c:pt idx="5">
                  <c:v>7.5187969924812081E-2</c:v>
                </c:pt>
                <c:pt idx="6">
                  <c:v>7.5187969924812081E-2</c:v>
                </c:pt>
                <c:pt idx="7">
                  <c:v>8.2706766917293284E-2</c:v>
                </c:pt>
                <c:pt idx="8">
                  <c:v>9.7744360902255759E-2</c:v>
                </c:pt>
                <c:pt idx="9">
                  <c:v>0.10526315789473686</c:v>
                </c:pt>
                <c:pt idx="10">
                  <c:v>0.11278195488721809</c:v>
                </c:pt>
                <c:pt idx="11">
                  <c:v>0.12781954887218044</c:v>
                </c:pt>
                <c:pt idx="12">
                  <c:v>0.12781954887218044</c:v>
                </c:pt>
                <c:pt idx="13">
                  <c:v>0.13533834586466179</c:v>
                </c:pt>
                <c:pt idx="14">
                  <c:v>0.20300751879699261</c:v>
                </c:pt>
                <c:pt idx="15">
                  <c:v>0.21052631578947381</c:v>
                </c:pt>
                <c:pt idx="16">
                  <c:v>0.22556390977443619</c:v>
                </c:pt>
                <c:pt idx="17">
                  <c:v>0.23308270676691728</c:v>
                </c:pt>
                <c:pt idx="18">
                  <c:v>0.23308270676691728</c:v>
                </c:pt>
                <c:pt idx="19">
                  <c:v>0.24060150375939848</c:v>
                </c:pt>
                <c:pt idx="20">
                  <c:v>0.25563909774436089</c:v>
                </c:pt>
                <c:pt idx="21">
                  <c:v>0.2781954887218045</c:v>
                </c:pt>
                <c:pt idx="22">
                  <c:v>0.36842105263157893</c:v>
                </c:pt>
                <c:pt idx="23">
                  <c:v>0.50375939849624052</c:v>
                </c:pt>
                <c:pt idx="24">
                  <c:v>0.51879699248120303</c:v>
                </c:pt>
              </c:numCache>
            </c:numRef>
          </c:val>
        </c:ser>
        <c:axId val="154709376"/>
        <c:axId val="156271744"/>
      </c:barChart>
      <c:catAx>
        <c:axId val="154709376"/>
        <c:scaling>
          <c:orientation val="minMax"/>
        </c:scaling>
        <c:axPos val="l"/>
        <c:tickLblPos val="nextTo"/>
        <c:crossAx val="156271744"/>
        <c:crosses val="autoZero"/>
        <c:auto val="1"/>
        <c:lblAlgn val="ctr"/>
        <c:lblOffset val="100"/>
      </c:catAx>
      <c:valAx>
        <c:axId val="156271744"/>
        <c:scaling>
          <c:orientation val="minMax"/>
        </c:scaling>
        <c:axPos val="b"/>
        <c:majorGridlines/>
        <c:numFmt formatCode="###0.0%" sourceLinked="1"/>
        <c:tickLblPos val="nextTo"/>
        <c:crossAx val="154709376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Arkusz11!$B$38:$B$44</c:f>
              <c:strCache>
                <c:ptCount val="7"/>
                <c:pt idx="0">
                  <c:v>Trudno powiedzieć</c:v>
                </c:pt>
                <c:pt idx="1">
                  <c:v>Nie dostrzegam większych różnic między zajęciami stacjonarnymi a zajęciami online</c:v>
                </c:pt>
                <c:pt idx="2">
                  <c:v>Ograniczenia w dostępie do materiałów, do aparatury badawczej</c:v>
                </c:pt>
                <c:pt idx="3">
                  <c:v>Ograniczenia wynikające z konieczności realizacji zajęć w zmienionej formie za pośrednictwem komputera i dostępu do Internetu</c:v>
                </c:pt>
                <c:pt idx="4">
                  <c:v>Trudności, problemy z odczuwaniem atmosfery akademickiej wynikającej ze studiowania</c:v>
                </c:pt>
                <c:pt idx="5">
                  <c:v>Brak kontaktu face to face i np. możliwości poprawienia błędów studenta w czasie wykonywania zadań</c:v>
                </c:pt>
                <c:pt idx="6">
                  <c:v>Ograniczenia w komunikacji międzyludzkiej i mniejszy kontakt (ograniczona interakcja lub jej brak)</c:v>
                </c:pt>
              </c:strCache>
            </c:strRef>
          </c:cat>
          <c:val>
            <c:numRef>
              <c:f>Arkusz11!$C$38:$C$44</c:f>
              <c:numCache>
                <c:formatCode>###0.0%</c:formatCode>
                <c:ptCount val="7"/>
                <c:pt idx="0">
                  <c:v>1.4705882352941175E-2</c:v>
                </c:pt>
                <c:pt idx="1">
                  <c:v>8.0882352941176544E-2</c:v>
                </c:pt>
                <c:pt idx="2">
                  <c:v>0.20588235294117646</c:v>
                </c:pt>
                <c:pt idx="3">
                  <c:v>0.28676470588235325</c:v>
                </c:pt>
                <c:pt idx="4">
                  <c:v>0.52205882352941224</c:v>
                </c:pt>
                <c:pt idx="5">
                  <c:v>0.63235294117647067</c:v>
                </c:pt>
                <c:pt idx="6">
                  <c:v>0.76470588235294168</c:v>
                </c:pt>
              </c:numCache>
            </c:numRef>
          </c:val>
        </c:ser>
        <c:axId val="109245952"/>
        <c:axId val="109247488"/>
      </c:barChart>
      <c:catAx>
        <c:axId val="10924595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09247488"/>
        <c:crosses val="autoZero"/>
        <c:auto val="1"/>
        <c:lblAlgn val="ctr"/>
        <c:lblOffset val="100"/>
      </c:catAx>
      <c:valAx>
        <c:axId val="109247488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109245952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Arkusz1!$C$11:$C$12</c:f>
              <c:strCache>
                <c:ptCount val="2"/>
                <c:pt idx="0">
                  <c:v>Kobieta</c:v>
                </c:pt>
                <c:pt idx="1">
                  <c:v>Mężczyzna</c:v>
                </c:pt>
              </c:strCache>
            </c:strRef>
          </c:cat>
          <c:val>
            <c:numRef>
              <c:f>Arkusz1!$D$11:$D$12</c:f>
              <c:numCache>
                <c:formatCode>###0.0</c:formatCode>
                <c:ptCount val="2"/>
                <c:pt idx="0">
                  <c:v>71.929824561403507</c:v>
                </c:pt>
                <c:pt idx="1">
                  <c:v>28.070175438596504</c:v>
                </c:pt>
              </c:numCache>
            </c:numRef>
          </c:val>
        </c:ser>
        <c:axId val="156288128"/>
        <c:axId val="156290048"/>
      </c:barChart>
      <c:catAx>
        <c:axId val="156288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6290048"/>
        <c:crosses val="autoZero"/>
        <c:auto val="1"/>
        <c:lblAlgn val="ctr"/>
        <c:lblOffset val="100"/>
      </c:catAx>
      <c:valAx>
        <c:axId val="156290048"/>
        <c:scaling>
          <c:orientation val="minMax"/>
        </c:scaling>
        <c:axPos val="l"/>
        <c:majorGridlines/>
        <c:numFmt formatCode="###0.0" sourceLinked="1"/>
        <c:tickLblPos val="nextTo"/>
        <c:crossAx val="156288128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Arkusz1!$D$87:$D$89</c:f>
              <c:strCache>
                <c:ptCount val="3"/>
                <c:pt idx="0">
                  <c:v>dzienne (stacjonarne);</c:v>
                </c:pt>
                <c:pt idx="1">
                  <c:v>wieczorowe;</c:v>
                </c:pt>
                <c:pt idx="2">
                  <c:v>zaoczne;</c:v>
                </c:pt>
              </c:strCache>
            </c:strRef>
          </c:cat>
          <c:val>
            <c:numRef>
              <c:f>Arkusz1!$F$87:$F$89</c:f>
              <c:numCache>
                <c:formatCode>0%</c:formatCode>
                <c:ptCount val="3"/>
                <c:pt idx="0">
                  <c:v>0.81666666666666654</c:v>
                </c:pt>
                <c:pt idx="1">
                  <c:v>3.333333333333334E-2</c:v>
                </c:pt>
                <c:pt idx="2">
                  <c:v>0.15000000000000011</c:v>
                </c:pt>
              </c:numCache>
            </c:numRef>
          </c:val>
        </c:ser>
        <c:axId val="159464064"/>
        <c:axId val="159640192"/>
      </c:barChart>
      <c:catAx>
        <c:axId val="15946406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159640192"/>
        <c:crosses val="autoZero"/>
        <c:auto val="1"/>
        <c:lblAlgn val="ctr"/>
        <c:lblOffset val="100"/>
      </c:catAx>
      <c:valAx>
        <c:axId val="159640192"/>
        <c:scaling>
          <c:orientation val="minMax"/>
        </c:scaling>
        <c:axPos val="l"/>
        <c:majorGridlines/>
        <c:numFmt formatCode="0%" sourceLinked="1"/>
        <c:tickLblPos val="nextTo"/>
        <c:crossAx val="159464064"/>
        <c:crosses val="autoZero"/>
        <c:crossBetween val="between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Arkusz1!$D$112:$D$114</c:f>
              <c:strCache>
                <c:ptCount val="3"/>
                <c:pt idx="0">
                  <c:v>licencjackie;</c:v>
                </c:pt>
                <c:pt idx="1">
                  <c:v>magisterskie;</c:v>
                </c:pt>
                <c:pt idx="2">
                  <c:v>doktoranckie;</c:v>
                </c:pt>
              </c:strCache>
            </c:strRef>
          </c:cat>
          <c:val>
            <c:numRef>
              <c:f>Arkusz1!$F$112:$F$114</c:f>
              <c:numCache>
                <c:formatCode>0%</c:formatCode>
                <c:ptCount val="3"/>
                <c:pt idx="0">
                  <c:v>0.61818181818181883</c:v>
                </c:pt>
                <c:pt idx="1">
                  <c:v>0.30000000000000021</c:v>
                </c:pt>
                <c:pt idx="2">
                  <c:v>8.1818181818181665E-2</c:v>
                </c:pt>
              </c:numCache>
            </c:numRef>
          </c:val>
        </c:ser>
        <c:axId val="160499200"/>
        <c:axId val="160968704"/>
      </c:barChart>
      <c:catAx>
        <c:axId val="160499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160968704"/>
        <c:crosses val="autoZero"/>
        <c:auto val="1"/>
        <c:lblAlgn val="ctr"/>
        <c:lblOffset val="100"/>
      </c:catAx>
      <c:valAx>
        <c:axId val="160968704"/>
        <c:scaling>
          <c:orientation val="minMax"/>
        </c:scaling>
        <c:axPos val="l"/>
        <c:majorGridlines/>
        <c:numFmt formatCode="0%" sourceLinked="1"/>
        <c:tickLblPos val="nextTo"/>
        <c:crossAx val="160499200"/>
        <c:crosses val="autoZero"/>
        <c:crossBetween val="between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050"/>
                </a:pPr>
                <a:endParaRPr lang="pl-PL"/>
              </a:p>
            </c:txPr>
            <c:showVal val="1"/>
          </c:dLbls>
          <c:cat>
            <c:strRef>
              <c:f>Arkusz1!$D$180:$D$190</c:f>
              <c:strCache>
                <c:ptCount val="11"/>
                <c:pt idx="0">
                  <c:v>Filologiczny</c:v>
                </c:pt>
                <c:pt idx="1">
                  <c:v>Nauk Historycznych i Pedagogicznych</c:v>
                </c:pt>
                <c:pt idx="2">
                  <c:v>Prawa, Administracji i Ekonomii</c:v>
                </c:pt>
                <c:pt idx="3">
                  <c:v>Fizyki i Astronomii</c:v>
                </c:pt>
                <c:pt idx="4">
                  <c:v>Nauk Biologicznych</c:v>
                </c:pt>
                <c:pt idx="5">
                  <c:v>Międzywydziałowe Studium Ochrony Środowiska</c:v>
                </c:pt>
                <c:pt idx="6">
                  <c:v>Nauk o Ziemi i Kształtowania Środowiska</c:v>
                </c:pt>
                <c:pt idx="7">
                  <c:v>Nauk Społecznych</c:v>
                </c:pt>
                <c:pt idx="8">
                  <c:v>Chemii</c:v>
                </c:pt>
                <c:pt idx="9">
                  <c:v>Matematyki i Informatyki</c:v>
                </c:pt>
                <c:pt idx="10">
                  <c:v>Biotechnologii</c:v>
                </c:pt>
              </c:strCache>
            </c:strRef>
          </c:cat>
          <c:val>
            <c:numRef>
              <c:f>Arkusz1!$F$180:$F$190</c:f>
              <c:numCache>
                <c:formatCode>0%</c:formatCode>
                <c:ptCount val="11"/>
                <c:pt idx="0">
                  <c:v>0.2</c:v>
                </c:pt>
                <c:pt idx="1">
                  <c:v>0.15454545454545482</c:v>
                </c:pt>
                <c:pt idx="2">
                  <c:v>0.16363636363636375</c:v>
                </c:pt>
                <c:pt idx="3">
                  <c:v>2.7272727272727299E-2</c:v>
                </c:pt>
                <c:pt idx="4">
                  <c:v>3.6363636363636362E-2</c:v>
                </c:pt>
                <c:pt idx="5">
                  <c:v>9.0909090909091043E-3</c:v>
                </c:pt>
                <c:pt idx="6">
                  <c:v>6.363636363636363E-2</c:v>
                </c:pt>
                <c:pt idx="7">
                  <c:v>0.13636363636363635</c:v>
                </c:pt>
                <c:pt idx="8">
                  <c:v>8.1818181818181665E-2</c:v>
                </c:pt>
                <c:pt idx="9">
                  <c:v>7.2727272727272724E-2</c:v>
                </c:pt>
                <c:pt idx="10">
                  <c:v>5.4545454545454515E-2</c:v>
                </c:pt>
              </c:numCache>
            </c:numRef>
          </c:val>
        </c:ser>
        <c:gapWidth val="47"/>
        <c:axId val="159139328"/>
        <c:axId val="159140864"/>
      </c:barChart>
      <c:catAx>
        <c:axId val="159139328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159140864"/>
        <c:crosses val="autoZero"/>
        <c:auto val="1"/>
        <c:lblAlgn val="ctr"/>
        <c:lblOffset val="100"/>
      </c:catAx>
      <c:valAx>
        <c:axId val="159140864"/>
        <c:scaling>
          <c:orientation val="minMax"/>
        </c:scaling>
        <c:axPos val="b"/>
        <c:majorGridlines/>
        <c:numFmt formatCode="0%" sourceLinked="1"/>
        <c:tickLblPos val="nextTo"/>
        <c:crossAx val="159139328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Arkusz2!$B$17:$B$25</c:f>
              <c:strCache>
                <c:ptCount val="9"/>
                <c:pt idx="0">
                  <c:v>Wykłady</c:v>
                </c:pt>
                <c:pt idx="1">
                  <c:v>Ćwiczenia</c:v>
                </c:pt>
                <c:pt idx="2">
                  <c:v>Konwersatoria</c:v>
                </c:pt>
                <c:pt idx="3">
                  <c:v>Laboratoria</c:v>
                </c:pt>
                <c:pt idx="4">
                  <c:v>Seminaria naukowe/badawcze</c:v>
                </c:pt>
                <c:pt idx="5">
                  <c:v>Seminaria licencjackie</c:v>
                </c:pt>
                <c:pt idx="6">
                  <c:v>Seminaria magisterskie</c:v>
                </c:pt>
                <c:pt idx="7">
                  <c:v>Lektoraty</c:v>
                </c:pt>
                <c:pt idx="8">
                  <c:v>Konsultacje</c:v>
                </c:pt>
              </c:strCache>
            </c:strRef>
          </c:cat>
          <c:val>
            <c:numRef>
              <c:f>Arkusz2!$C$17:$C$25</c:f>
              <c:numCache>
                <c:formatCode>###0.0%</c:formatCode>
                <c:ptCount val="9"/>
                <c:pt idx="0">
                  <c:v>0.95971802618328372</c:v>
                </c:pt>
                <c:pt idx="1">
                  <c:v>0.91842900302114794</c:v>
                </c:pt>
                <c:pt idx="2">
                  <c:v>0.50251762336354477</c:v>
                </c:pt>
                <c:pt idx="3">
                  <c:v>0.3091641490433033</c:v>
                </c:pt>
                <c:pt idx="4">
                  <c:v>7.4521651560926494E-2</c:v>
                </c:pt>
                <c:pt idx="5">
                  <c:v>0.11883182275931521</c:v>
                </c:pt>
                <c:pt idx="6">
                  <c:v>0.23061430010070494</c:v>
                </c:pt>
                <c:pt idx="7">
                  <c:v>0.40886203423967815</c:v>
                </c:pt>
                <c:pt idx="8">
                  <c:v>0.32527693856999024</c:v>
                </c:pt>
              </c:numCache>
            </c:numRef>
          </c:val>
        </c:ser>
        <c:gapWidth val="66"/>
        <c:axId val="158829568"/>
        <c:axId val="159490432"/>
      </c:barChart>
      <c:catAx>
        <c:axId val="158829568"/>
        <c:scaling>
          <c:orientation val="minMax"/>
        </c:scaling>
        <c:axPos val="l"/>
        <c:tickLblPos val="nextTo"/>
        <c:txPr>
          <a:bodyPr/>
          <a:lstStyle/>
          <a:p>
            <a:pPr>
              <a:defRPr sz="1050"/>
            </a:pPr>
            <a:endParaRPr lang="pl-PL"/>
          </a:p>
        </c:txPr>
        <c:crossAx val="159490432"/>
        <c:crosses val="autoZero"/>
        <c:auto val="1"/>
        <c:lblAlgn val="ctr"/>
        <c:lblOffset val="100"/>
      </c:catAx>
      <c:valAx>
        <c:axId val="159490432"/>
        <c:scaling>
          <c:orientation val="minMax"/>
        </c:scaling>
        <c:axPos val="b"/>
        <c:majorGridlines/>
        <c:numFmt formatCode="###0.0%" sourceLinked="1"/>
        <c:tickLblPos val="nextTo"/>
        <c:txPr>
          <a:bodyPr/>
          <a:lstStyle/>
          <a:p>
            <a:pPr>
              <a:defRPr sz="1050"/>
            </a:pPr>
            <a:endParaRPr lang="pl-PL"/>
          </a:p>
        </c:txPr>
        <c:crossAx val="158829568"/>
        <c:crosses val="autoZero"/>
        <c:crossBetween val="between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Arkusz2!$B$29:$B$34</c:f>
              <c:strCache>
                <c:ptCount val="6"/>
                <c:pt idx="0">
                  <c:v>do 5</c:v>
                </c:pt>
                <c:pt idx="1">
                  <c:v>od 5 do 10</c:v>
                </c:pt>
                <c:pt idx="2">
                  <c:v>od 10 do 15</c:v>
                </c:pt>
                <c:pt idx="3">
                  <c:v>od 15 do 20</c:v>
                </c:pt>
                <c:pt idx="4">
                  <c:v>od 20 do 25</c:v>
                </c:pt>
                <c:pt idx="5">
                  <c:v>powyżej 25</c:v>
                </c:pt>
              </c:strCache>
            </c:strRef>
          </c:cat>
          <c:val>
            <c:numRef>
              <c:f>Arkusz2!$C$29:$C$34</c:f>
              <c:numCache>
                <c:formatCode>0%</c:formatCode>
                <c:ptCount val="6"/>
                <c:pt idx="0">
                  <c:v>3.0000000000000002E-2</c:v>
                </c:pt>
                <c:pt idx="1">
                  <c:v>0.11</c:v>
                </c:pt>
                <c:pt idx="2">
                  <c:v>0.37000000000000022</c:v>
                </c:pt>
                <c:pt idx="3">
                  <c:v>0.25</c:v>
                </c:pt>
                <c:pt idx="4">
                  <c:v>0.17</c:v>
                </c:pt>
                <c:pt idx="5">
                  <c:v>7.0000000000000021E-2</c:v>
                </c:pt>
              </c:numCache>
            </c:numRef>
          </c:val>
        </c:ser>
        <c:axId val="160353664"/>
        <c:axId val="160396800"/>
      </c:barChart>
      <c:catAx>
        <c:axId val="160353664"/>
        <c:scaling>
          <c:orientation val="minMax"/>
        </c:scaling>
        <c:axPos val="b"/>
        <c:tickLblPos val="nextTo"/>
        <c:crossAx val="160396800"/>
        <c:crosses val="autoZero"/>
        <c:auto val="1"/>
        <c:lblAlgn val="ctr"/>
        <c:lblOffset val="100"/>
      </c:catAx>
      <c:valAx>
        <c:axId val="160396800"/>
        <c:scaling>
          <c:orientation val="minMax"/>
        </c:scaling>
        <c:axPos val="l"/>
        <c:majorGridlines/>
        <c:numFmt formatCode="0%" sourceLinked="1"/>
        <c:tickLblPos val="nextTo"/>
        <c:crossAx val="16035366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Arkusz3!$B$20:$B$29</c:f>
              <c:strCache>
                <c:ptCount val="10"/>
                <c:pt idx="0">
                  <c:v>Wykłady</c:v>
                </c:pt>
                <c:pt idx="1">
                  <c:v>Ćwiczenia</c:v>
                </c:pt>
                <c:pt idx="2">
                  <c:v>Konsultacje</c:v>
                </c:pt>
                <c:pt idx="3">
                  <c:v>Konwersatoria</c:v>
                </c:pt>
                <c:pt idx="4">
                  <c:v>Seminaria licencjackie</c:v>
                </c:pt>
                <c:pt idx="5">
                  <c:v>Seminaria magisterskie</c:v>
                </c:pt>
                <c:pt idx="6">
                  <c:v>Laboratoria</c:v>
                </c:pt>
                <c:pt idx="7">
                  <c:v>Seminaria naukowe/badawcze</c:v>
                </c:pt>
                <c:pt idx="8">
                  <c:v>Inne</c:v>
                </c:pt>
                <c:pt idx="9">
                  <c:v>Lektoraty</c:v>
                </c:pt>
              </c:strCache>
            </c:strRef>
          </c:cat>
          <c:val>
            <c:numRef>
              <c:f>Arkusz3!$C$20:$C$29</c:f>
              <c:numCache>
                <c:formatCode>###0.0%</c:formatCode>
                <c:ptCount val="10"/>
                <c:pt idx="0">
                  <c:v>0.62962962962963098</c:v>
                </c:pt>
                <c:pt idx="1">
                  <c:v>0.61481481481481581</c:v>
                </c:pt>
                <c:pt idx="2">
                  <c:v>0.42222222222222261</c:v>
                </c:pt>
                <c:pt idx="3">
                  <c:v>0.34074074074074084</c:v>
                </c:pt>
                <c:pt idx="4">
                  <c:v>0.26666666666666705</c:v>
                </c:pt>
                <c:pt idx="5">
                  <c:v>0.2592592592592593</c:v>
                </c:pt>
                <c:pt idx="6">
                  <c:v>0.2</c:v>
                </c:pt>
                <c:pt idx="7">
                  <c:v>8.8888888888889031E-2</c:v>
                </c:pt>
                <c:pt idx="8">
                  <c:v>5.9259259259259262E-2</c:v>
                </c:pt>
                <c:pt idx="9">
                  <c:v>5.1851851851851864E-2</c:v>
                </c:pt>
              </c:numCache>
            </c:numRef>
          </c:val>
        </c:ser>
        <c:gapWidth val="80"/>
        <c:axId val="70652288"/>
        <c:axId val="70654976"/>
      </c:barChart>
      <c:catAx>
        <c:axId val="7065228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70654976"/>
        <c:crosses val="autoZero"/>
        <c:auto val="1"/>
        <c:lblAlgn val="ctr"/>
        <c:lblOffset val="100"/>
      </c:catAx>
      <c:valAx>
        <c:axId val="70654976"/>
        <c:scaling>
          <c:orientation val="minMax"/>
        </c:scaling>
        <c:axPos val="l"/>
        <c:majorGridlines/>
        <c:numFmt formatCode="###0.0%" sourceLinked="1"/>
        <c:tickLblPos val="nextTo"/>
        <c:crossAx val="70652288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Arkusz3!$C$39</c:f>
              <c:strCache>
                <c:ptCount val="1"/>
                <c:pt idx="0">
                  <c:v>do kontaktu z nauczycielem</c:v>
                </c:pt>
              </c:strCache>
            </c:strRef>
          </c:tx>
          <c:dLbls>
            <c:showVal val="1"/>
          </c:dLbls>
          <c:cat>
            <c:strRef>
              <c:f>Arkusz3!$B$40:$B$51</c:f>
              <c:strCache>
                <c:ptCount val="11"/>
                <c:pt idx="0">
                  <c:v>Poczta uniwersytecka</c:v>
                </c:pt>
                <c:pt idx="1">
                  <c:v>Poczta pozauniwersytecka (adresy prywatne)</c:v>
                </c:pt>
                <c:pt idx="2">
                  <c:v>MS Teams</c:v>
                </c:pt>
                <c:pt idx="3">
                  <c:v>Zoom</c:v>
                </c:pt>
                <c:pt idx="4">
                  <c:v>Portal E-edu</c:v>
                </c:pt>
                <c:pt idx="5">
                  <c:v>Skype</c:v>
                </c:pt>
                <c:pt idx="6">
                  <c:v>Google Meet, Google Duo</c:v>
                </c:pt>
                <c:pt idx="7">
                  <c:v>Facebook, Messenger</c:v>
                </c:pt>
                <c:pt idx="8">
                  <c:v>WhatsApp</c:v>
                </c:pt>
                <c:pt idx="9">
                  <c:v>YouTube</c:v>
                </c:pt>
                <c:pt idx="10">
                  <c:v>Kontakt telefoniczny</c:v>
                </c:pt>
              </c:strCache>
            </c:strRef>
          </c:cat>
          <c:val>
            <c:numRef>
              <c:f>Arkusz3!$C$40:$C$51</c:f>
              <c:numCache>
                <c:formatCode>###0.0%</c:formatCode>
                <c:ptCount val="12"/>
                <c:pt idx="0">
                  <c:v>0.98489425981873113</c:v>
                </c:pt>
                <c:pt idx="1">
                  <c:v>0.10574018126888227</c:v>
                </c:pt>
                <c:pt idx="2">
                  <c:v>0.99597180261832896</c:v>
                </c:pt>
                <c:pt idx="3">
                  <c:v>9.2648539778449224E-2</c:v>
                </c:pt>
                <c:pt idx="4">
                  <c:v>0.44410876132930555</c:v>
                </c:pt>
                <c:pt idx="5">
                  <c:v>3.6253776435045355E-2</c:v>
                </c:pt>
                <c:pt idx="6">
                  <c:v>4.6324269889224577E-2</c:v>
                </c:pt>
                <c:pt idx="7">
                  <c:v>4.5317220543806741E-2</c:v>
                </c:pt>
                <c:pt idx="8">
                  <c:v>7.0493454179254827E-3</c:v>
                </c:pt>
                <c:pt idx="9">
                  <c:v>0.1369587109768379</c:v>
                </c:pt>
                <c:pt idx="10">
                  <c:v>0.11782477341389738</c:v>
                </c:pt>
              </c:numCache>
            </c:numRef>
          </c:val>
        </c:ser>
        <c:ser>
          <c:idx val="1"/>
          <c:order val="1"/>
          <c:tx>
            <c:strRef>
              <c:f>Arkusz3!$D$39</c:f>
              <c:strCache>
                <c:ptCount val="1"/>
                <c:pt idx="0">
                  <c:v>do kontaktu z innymi studentami</c:v>
                </c:pt>
              </c:strCache>
            </c:strRef>
          </c:tx>
          <c:dLbls>
            <c:showVal val="1"/>
          </c:dLbls>
          <c:cat>
            <c:strRef>
              <c:f>Arkusz3!$B$40:$B$51</c:f>
              <c:strCache>
                <c:ptCount val="11"/>
                <c:pt idx="0">
                  <c:v>Poczta uniwersytecka</c:v>
                </c:pt>
                <c:pt idx="1">
                  <c:v>Poczta pozauniwersytecka (adresy prywatne)</c:v>
                </c:pt>
                <c:pt idx="2">
                  <c:v>MS Teams</c:v>
                </c:pt>
                <c:pt idx="3">
                  <c:v>Zoom</c:v>
                </c:pt>
                <c:pt idx="4">
                  <c:v>Portal E-edu</c:v>
                </c:pt>
                <c:pt idx="5">
                  <c:v>Skype</c:v>
                </c:pt>
                <c:pt idx="6">
                  <c:v>Google Meet, Google Duo</c:v>
                </c:pt>
                <c:pt idx="7">
                  <c:v>Facebook, Messenger</c:v>
                </c:pt>
                <c:pt idx="8">
                  <c:v>WhatsApp</c:v>
                </c:pt>
                <c:pt idx="9">
                  <c:v>YouTube</c:v>
                </c:pt>
                <c:pt idx="10">
                  <c:v>Kontakt telefoniczny</c:v>
                </c:pt>
              </c:strCache>
            </c:strRef>
          </c:cat>
          <c:val>
            <c:numRef>
              <c:f>Arkusz3!$D$40:$D$51</c:f>
              <c:numCache>
                <c:formatCode>###0.0%</c:formatCode>
                <c:ptCount val="12"/>
                <c:pt idx="0">
                  <c:v>0.46247464503042618</c:v>
                </c:pt>
                <c:pt idx="1">
                  <c:v>0.2626774847870183</c:v>
                </c:pt>
                <c:pt idx="2">
                  <c:v>0.74949290060851992</c:v>
                </c:pt>
                <c:pt idx="3">
                  <c:v>2.1298174442190676E-2</c:v>
                </c:pt>
                <c:pt idx="4">
                  <c:v>4.3610547667342785E-2</c:v>
                </c:pt>
                <c:pt idx="5">
                  <c:v>3.0425963488843858E-2</c:v>
                </c:pt>
                <c:pt idx="6">
                  <c:v>1.9269776876267762E-2</c:v>
                </c:pt>
                <c:pt idx="7">
                  <c:v>0.64908722109533468</c:v>
                </c:pt>
                <c:pt idx="8">
                  <c:v>8.3164300202839894E-2</c:v>
                </c:pt>
                <c:pt idx="9">
                  <c:v>2.231237322515215E-2</c:v>
                </c:pt>
                <c:pt idx="10">
                  <c:v>0.28904665314401651</c:v>
                </c:pt>
              </c:numCache>
            </c:numRef>
          </c:val>
        </c:ser>
        <c:gapWidth val="75"/>
        <c:overlap val="-25"/>
        <c:axId val="159166848"/>
        <c:axId val="159715328"/>
      </c:barChart>
      <c:catAx>
        <c:axId val="15916684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59715328"/>
        <c:crosses val="autoZero"/>
        <c:auto val="1"/>
        <c:lblAlgn val="ctr"/>
        <c:lblOffset val="100"/>
      </c:catAx>
      <c:valAx>
        <c:axId val="159715328"/>
        <c:scaling>
          <c:orientation val="minMax"/>
        </c:scaling>
        <c:axPos val="b"/>
        <c:majorGridlines/>
        <c:numFmt formatCode="###0.0%" sourceLinked="1"/>
        <c:majorTickMark val="none"/>
        <c:tickLblPos val="nextTo"/>
        <c:spPr>
          <a:ln w="9525">
            <a:noFill/>
          </a:ln>
        </c:spPr>
        <c:crossAx val="15916684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/>
          </a:pPr>
          <a:endParaRPr lang="pl-PL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dLbl>
              <c:idx val="0"/>
              <c:layout>
                <c:manualLayout>
                  <c:x val="-6.1433447098976114E-2"/>
                  <c:y val="-1.0357695789575621E-16"/>
                </c:manualLayout>
              </c:layout>
              <c:showVal val="1"/>
            </c:dLbl>
            <c:showVal val="1"/>
          </c:dLbls>
          <c:cat>
            <c:strRef>
              <c:f>Arkusz3!$B$126:$B$129</c:f>
              <c:strCache>
                <c:ptCount val="4"/>
                <c:pt idx="0">
                  <c:v>Omawialiśmy materiał grupowo w czasie rzeczywistym w trakcie trwania zajęć</c:v>
                </c:pt>
                <c:pt idx="1">
                  <c:v>Omawialiśmy materiał indywidulanie w czasie rzeczywistym w trakcie trwania zajęć</c:v>
                </c:pt>
                <c:pt idx="2">
                  <c:v>Omawialiśmy materiał indywidulanie podczas konsultacji</c:v>
                </c:pt>
                <c:pt idx="3">
                  <c:v>Wysyłaliśmy przygotowane opracowania/ omówienia tematów</c:v>
                </c:pt>
              </c:strCache>
            </c:strRef>
          </c:cat>
          <c:val>
            <c:numRef>
              <c:f>Arkusz3!$E$126:$E$129</c:f>
              <c:numCache>
                <c:formatCode>###0.0%</c:formatCode>
                <c:ptCount val="4"/>
                <c:pt idx="0">
                  <c:v>0.94650205761316863</c:v>
                </c:pt>
                <c:pt idx="1">
                  <c:v>0.24588477366255138</c:v>
                </c:pt>
                <c:pt idx="2">
                  <c:v>9.6707818930041226E-2</c:v>
                </c:pt>
                <c:pt idx="3">
                  <c:v>0.35390946502057646</c:v>
                </c:pt>
              </c:numCache>
            </c:numRef>
          </c:val>
        </c:ser>
        <c:axId val="106009728"/>
        <c:axId val="106012032"/>
      </c:barChart>
      <c:catAx>
        <c:axId val="106009728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06012032"/>
        <c:crosses val="autoZero"/>
        <c:auto val="1"/>
        <c:lblAlgn val="ctr"/>
        <c:lblOffset val="100"/>
      </c:catAx>
      <c:valAx>
        <c:axId val="106012032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106009728"/>
        <c:crosses val="autoZero"/>
        <c:crossBetween val="between"/>
      </c:valAx>
    </c:plotArea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Arkusz3!$B$94:$B$101</c:f>
              <c:strCache>
                <c:ptCount val="8"/>
                <c:pt idx="0">
                  <c:v>Studenci samodzielnie opracowali materiały i przesyłali swoje rozwiązania zadań, omówienia tematów, eseje, projekty</c:v>
                </c:pt>
                <c:pt idx="1">
                  <c:v>Studenci tworzyli dzienniczki zajęć</c:v>
                </c:pt>
                <c:pt idx="2">
                  <c:v>Studenci rozwiązywali testy</c:v>
                </c:pt>
                <c:pt idx="3">
                  <c:v>Studenci rozwiązywali zadania na czas</c:v>
                </c:pt>
                <c:pt idx="4">
                  <c:v>Studenci indywidualnie odpowiadali ustnie przywołani przez prowadzącego do odpowiedzi w czasie spotkania</c:v>
                </c:pt>
                <c:pt idx="5">
                  <c:v>Studenci omawiali zadania, tematy w postaci dyskusji na forum</c:v>
                </c:pt>
                <c:pt idx="6">
                  <c:v>Studenci wysyłali swoje filmiki</c:v>
                </c:pt>
                <c:pt idx="7">
                  <c:v>Studenci opracowywali w mniejszych zespołach(parach, grupach) materiały lub przygotowywali projekty</c:v>
                </c:pt>
              </c:strCache>
            </c:strRef>
          </c:cat>
          <c:val>
            <c:numRef>
              <c:f>Arkusz3!$E$94:$E$101</c:f>
              <c:numCache>
                <c:formatCode>###0.0%</c:formatCode>
                <c:ptCount val="8"/>
                <c:pt idx="0">
                  <c:v>0.74974670719351655</c:v>
                </c:pt>
                <c:pt idx="1">
                  <c:v>2.0263424518743672E-2</c:v>
                </c:pt>
                <c:pt idx="2">
                  <c:v>0.69706180344478286</c:v>
                </c:pt>
                <c:pt idx="3">
                  <c:v>0.17730496453900721</c:v>
                </c:pt>
                <c:pt idx="4">
                  <c:v>0.58054711246200608</c:v>
                </c:pt>
                <c:pt idx="5">
                  <c:v>0.69604863221884605</c:v>
                </c:pt>
                <c:pt idx="6">
                  <c:v>5.4711246200607903E-2</c:v>
                </c:pt>
                <c:pt idx="7">
                  <c:v>0.58865248226950362</c:v>
                </c:pt>
              </c:numCache>
            </c:numRef>
          </c:val>
        </c:ser>
        <c:axId val="106028032"/>
        <c:axId val="107922176"/>
      </c:barChart>
      <c:catAx>
        <c:axId val="106028032"/>
        <c:scaling>
          <c:orientation val="minMax"/>
        </c:scaling>
        <c:axPos val="l"/>
        <c:tickLblPos val="nextTo"/>
        <c:crossAx val="107922176"/>
        <c:crosses val="autoZero"/>
        <c:auto val="1"/>
        <c:lblAlgn val="ctr"/>
        <c:lblOffset val="100"/>
      </c:catAx>
      <c:valAx>
        <c:axId val="107922176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106028032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Arkusz4!$B$16:$B$22</c:f>
              <c:strCache>
                <c:ptCount val="7"/>
                <c:pt idx="0">
                  <c:v>Musiałem zmienić sposób w jaki przygotowuję się do zajęć</c:v>
                </c:pt>
                <c:pt idx="1">
                  <c:v>Musiałam/em zaopatrzyć się w sprzęt oraz infrastrukturę umożliwiający pracę zdalną (komputer, łącze internetowe o odpowiedniej przepustowości lub zasobach transmisji danych, programy komputerowe odpłatne)</c:v>
                </c:pt>
                <c:pt idx="2">
                  <c:v>Musiałam/em poświęcić czas na naukę obsługi oprogramowania do komunikacji ze studentami</c:v>
                </c:pt>
                <c:pt idx="3">
                  <c:v>Miałam/em problemy z przesyłaniem materiałów do zajęć (materiały były zbyt duże, przez co nie mogłem/am ich przesłać/udostępnić)</c:v>
                </c:pt>
                <c:pt idx="4">
                  <c:v>Nie miałam/em wystarczającej wiedzy o sposobach przesyłania/udostępniania materiałów do zajęć</c:v>
                </c:pt>
                <c:pt idx="5">
                  <c:v>Nie, nie miałem większych problemów</c:v>
                </c:pt>
                <c:pt idx="6">
                  <c:v>Trudno powiedzieć</c:v>
                </c:pt>
              </c:strCache>
            </c:strRef>
          </c:cat>
          <c:val>
            <c:numRef>
              <c:f>Arkusz4!$C$16:$C$22</c:f>
              <c:numCache>
                <c:formatCode>###0.0%</c:formatCode>
                <c:ptCount val="7"/>
                <c:pt idx="0">
                  <c:v>0.4041666666666669</c:v>
                </c:pt>
                <c:pt idx="1">
                  <c:v>0.39687500000000042</c:v>
                </c:pt>
                <c:pt idx="2">
                  <c:v>0.12708333333333341</c:v>
                </c:pt>
                <c:pt idx="3">
                  <c:v>0.17812500000000001</c:v>
                </c:pt>
                <c:pt idx="4">
                  <c:v>6.666666666666668E-2</c:v>
                </c:pt>
                <c:pt idx="5">
                  <c:v>0.38750000000000023</c:v>
                </c:pt>
                <c:pt idx="6">
                  <c:v>3.0208333333333351E-2</c:v>
                </c:pt>
              </c:numCache>
            </c:numRef>
          </c:val>
        </c:ser>
        <c:axId val="124871040"/>
        <c:axId val="159725824"/>
      </c:barChart>
      <c:catAx>
        <c:axId val="124871040"/>
        <c:scaling>
          <c:orientation val="minMax"/>
        </c:scaling>
        <c:axPos val="l"/>
        <c:tickLblPos val="nextTo"/>
        <c:crossAx val="159725824"/>
        <c:crosses val="autoZero"/>
        <c:auto val="1"/>
        <c:lblAlgn val="ctr"/>
        <c:lblOffset val="100"/>
      </c:catAx>
      <c:valAx>
        <c:axId val="159725824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124871040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Arkusz4!$B$51:$B$67</c:f>
              <c:strCache>
                <c:ptCount val="17"/>
                <c:pt idx="0">
                  <c:v>Brak własnego komputera</c:v>
                </c:pt>
                <c:pt idx="1">
                  <c:v>Niezdatność sprzętu do wymagań prowadzenia zajęć online (np. stary komputer, brak kamerki, niedziałający głośnik itp.)</c:v>
                </c:pt>
                <c:pt idx="2">
                  <c:v>Konieczność dzielenia się komputerem z innymi osobami/domownikami</c:v>
                </c:pt>
                <c:pt idx="3">
                  <c:v>Brak dostępu do Internetu w domu</c:v>
                </c:pt>
                <c:pt idx="4">
                  <c:v>Brak odrębnego pomieszczenia, pokoju do uczestniczenia w spotkaniach</c:v>
                </c:pt>
                <c:pt idx="5">
                  <c:v>Brak dostępu do aparatury badawczej</c:v>
                </c:pt>
                <c:pt idx="6">
                  <c:v>Brak lub ograniczony dostęp do oprogramowania komputerowego</c:v>
                </c:pt>
                <c:pt idx="7">
                  <c:v>Konieczność sprawowania opieki nad dziećmi lub innymi osobami w tym czasie</c:v>
                </c:pt>
                <c:pt idx="8">
                  <c:v>Problemy zdrowotne utrudniające lub uniemożliwiające uczestniczenie w zajęciach</c:v>
                </c:pt>
                <c:pt idx="9">
                  <c:v>Niewystarczająca wiedza nt. narzędzi, platform do uczestniczenia w zajęciach online</c:v>
                </c:pt>
                <c:pt idx="10">
                  <c:v>Niewystarczająca znajomość obsługi komputera, Internetu</c:v>
                </c:pt>
                <c:pt idx="11">
                  <c:v>Słaba komunikacja z uczestnikami spotkania, w tym z nauczycielem</c:v>
                </c:pt>
                <c:pt idx="12">
                  <c:v>Brak kontaktów bezpośrednich z koleżankami i kolegami z roku</c:v>
                </c:pt>
                <c:pt idx="13">
                  <c:v>Brak dyskusji między studentami podczas zajęć</c:v>
                </c:pt>
                <c:pt idx="14">
                  <c:v>Brak połączeń video i możliwości zobaczenia reakcji prowadzącego i studentów</c:v>
                </c:pt>
                <c:pt idx="15">
                  <c:v>Brak połączeń video i sprawowania pieczy nad bezpieczeństwem działań studentów w trakcie zajęć (np. podczas realizacji zadań przy użyciu specjalistycznych narzędzi)</c:v>
                </c:pt>
                <c:pt idx="16">
                  <c:v>Żadnych problemów nie miałem/miałam</c:v>
                </c:pt>
              </c:strCache>
            </c:strRef>
          </c:cat>
          <c:val>
            <c:numRef>
              <c:f>Arkusz4!$C$51:$C$67</c:f>
              <c:numCache>
                <c:formatCode>###0.0%</c:formatCode>
                <c:ptCount val="17"/>
                <c:pt idx="0">
                  <c:v>1.5300546448087451E-2</c:v>
                </c:pt>
                <c:pt idx="1">
                  <c:v>0.21748633879781445</c:v>
                </c:pt>
                <c:pt idx="2">
                  <c:v>7.6502732240437174E-2</c:v>
                </c:pt>
                <c:pt idx="3">
                  <c:v>3.7158469945355189E-2</c:v>
                </c:pt>
                <c:pt idx="4">
                  <c:v>0.18142076502732252</c:v>
                </c:pt>
                <c:pt idx="5">
                  <c:v>4.480874316939891E-2</c:v>
                </c:pt>
                <c:pt idx="6">
                  <c:v>9.617486338797826E-2</c:v>
                </c:pt>
                <c:pt idx="7">
                  <c:v>8.5245901639344229E-2</c:v>
                </c:pt>
                <c:pt idx="8">
                  <c:v>0.13770491803278689</c:v>
                </c:pt>
                <c:pt idx="9">
                  <c:v>3.4972677595628415E-2</c:v>
                </c:pt>
                <c:pt idx="10">
                  <c:v>1.4207650273224039E-2</c:v>
                </c:pt>
                <c:pt idx="11">
                  <c:v>0.16393442622950818</c:v>
                </c:pt>
                <c:pt idx="12">
                  <c:v>0.42185792349726803</c:v>
                </c:pt>
                <c:pt idx="13">
                  <c:v>0.26338797814207687</c:v>
                </c:pt>
                <c:pt idx="14">
                  <c:v>0.14863387978142087</c:v>
                </c:pt>
                <c:pt idx="15">
                  <c:v>9.8360655737705013E-3</c:v>
                </c:pt>
                <c:pt idx="16">
                  <c:v>0.30928961748633876</c:v>
                </c:pt>
              </c:numCache>
            </c:numRef>
          </c:val>
        </c:ser>
        <c:axId val="160932992"/>
        <c:axId val="160934528"/>
      </c:barChart>
      <c:catAx>
        <c:axId val="160932992"/>
        <c:scaling>
          <c:orientation val="minMax"/>
        </c:scaling>
        <c:axPos val="l"/>
        <c:tickLblPos val="nextTo"/>
        <c:crossAx val="160934528"/>
        <c:crosses val="autoZero"/>
        <c:auto val="1"/>
        <c:lblAlgn val="ctr"/>
        <c:lblOffset val="100"/>
      </c:catAx>
      <c:valAx>
        <c:axId val="160934528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160932992"/>
        <c:crosses val="autoZero"/>
        <c:crossBetween val="between"/>
      </c:valAx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Arkusz4!$B$130:$B$138</c:f>
              <c:strCache>
                <c:ptCount val="9"/>
                <c:pt idx="0">
                  <c:v>Tak, zrywało połączenie</c:v>
                </c:pt>
                <c:pt idx="1">
                  <c:v>Tak, zawieszał się program do komunikacji</c:v>
                </c:pt>
                <c:pt idx="2">
                  <c:v>Tak, program nie działał w sposób prawidłowy</c:v>
                </c:pt>
                <c:pt idx="3">
                  <c:v>Tak, były problemy z dźwiękiem lub obrazem z kamerki</c:v>
                </c:pt>
                <c:pt idx="4">
                  <c:v>Tak, nie działały w sposób prawidłowy funkcje oprogramowania (np. zdalna tablica, udostępnianie pulpitu, udostępnianie filmików itp.)</c:v>
                </c:pt>
                <c:pt idx="5">
                  <c:v>Tak, studenci przejmowali kontrolę nad programem i dokonywali zmian (np. wyłączali mikrofon prowadzącemu, przejmowali podgląd pulpitu, itp.)</c:v>
                </c:pt>
                <c:pt idx="6">
                  <c:v>Tak, osoby spoza grupy dołączały do spotkania i przeszkadzały</c:v>
                </c:pt>
                <c:pt idx="7">
                  <c:v> Nie</c:v>
                </c:pt>
                <c:pt idx="8">
                  <c:v> Trudno powiedzieć</c:v>
                </c:pt>
              </c:strCache>
            </c:strRef>
          </c:cat>
          <c:val>
            <c:numRef>
              <c:f>Arkusz4!$C$130:$C$138</c:f>
              <c:numCache>
                <c:formatCode>###0.0%</c:formatCode>
                <c:ptCount val="9"/>
                <c:pt idx="0">
                  <c:v>0.76977687626774904</c:v>
                </c:pt>
                <c:pt idx="1">
                  <c:v>0.53549695740365111</c:v>
                </c:pt>
                <c:pt idx="2">
                  <c:v>0.34685598377282001</c:v>
                </c:pt>
                <c:pt idx="3">
                  <c:v>0.63184584178499026</c:v>
                </c:pt>
                <c:pt idx="4">
                  <c:v>0.42799188640973634</c:v>
                </c:pt>
                <c:pt idx="5">
                  <c:v>3.1440162271805301E-2</c:v>
                </c:pt>
                <c:pt idx="6">
                  <c:v>4.0567951318458452E-3</c:v>
                </c:pt>
                <c:pt idx="7">
                  <c:v>9.5334685598377267E-2</c:v>
                </c:pt>
                <c:pt idx="8">
                  <c:v>1.9269776876267762E-2</c:v>
                </c:pt>
              </c:numCache>
            </c:numRef>
          </c:val>
        </c:ser>
        <c:axId val="161216768"/>
        <c:axId val="161486720"/>
      </c:barChart>
      <c:catAx>
        <c:axId val="161216768"/>
        <c:scaling>
          <c:orientation val="minMax"/>
        </c:scaling>
        <c:axPos val="l"/>
        <c:tickLblPos val="nextTo"/>
        <c:crossAx val="161486720"/>
        <c:crosses val="autoZero"/>
        <c:auto val="1"/>
        <c:lblAlgn val="ctr"/>
        <c:lblOffset val="100"/>
      </c:catAx>
      <c:valAx>
        <c:axId val="161486720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161216768"/>
        <c:crosses val="autoZero"/>
        <c:crossBetween val="between"/>
      </c:valAx>
    </c:plotArea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  <c:showLeaderLines val="1"/>
          </c:dLbls>
          <c:cat>
            <c:strRef>
              <c:f>Arkusz5!$B$13:$B$16</c:f>
              <c:strCache>
                <c:ptCount val="4"/>
                <c:pt idx="0">
                  <c:v>Nie, nie wpłynęły</c:v>
                </c:pt>
                <c:pt idx="1">
                  <c:v>Tak, ale w niewielkim stopniu</c:v>
                </c:pt>
                <c:pt idx="2">
                  <c:v>Tak, w znacznym stopniu</c:v>
                </c:pt>
                <c:pt idx="3">
                  <c:v>Trudno powiedzieć</c:v>
                </c:pt>
              </c:strCache>
            </c:strRef>
          </c:cat>
          <c:val>
            <c:numRef>
              <c:f>Arkusz5!$C$13:$C$16</c:f>
              <c:numCache>
                <c:formatCode>###0.0</c:formatCode>
                <c:ptCount val="4"/>
                <c:pt idx="0">
                  <c:v>23.045685279187786</c:v>
                </c:pt>
                <c:pt idx="1">
                  <c:v>27.614213197969544</c:v>
                </c:pt>
                <c:pt idx="2">
                  <c:v>43.451776649746137</c:v>
                </c:pt>
                <c:pt idx="3">
                  <c:v>5.8883248730964421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Arkusz5!$B$53:$B$58</c:f>
              <c:strCache>
                <c:ptCount val="6"/>
                <c:pt idx="0">
                  <c:v>Bardzo dobrze</c:v>
                </c:pt>
                <c:pt idx="1">
                  <c:v>Dobrze</c:v>
                </c:pt>
                <c:pt idx="2">
                  <c:v>Średnio</c:v>
                </c:pt>
                <c:pt idx="3">
                  <c:v>Źle</c:v>
                </c:pt>
                <c:pt idx="4">
                  <c:v>Bardzo źle</c:v>
                </c:pt>
                <c:pt idx="5">
                  <c:v>Trudno powiedzieć</c:v>
                </c:pt>
              </c:strCache>
            </c:strRef>
          </c:cat>
          <c:val>
            <c:numRef>
              <c:f>Arkusz5!$C$53:$C$58</c:f>
              <c:numCache>
                <c:formatCode>###0.0</c:formatCode>
                <c:ptCount val="6"/>
                <c:pt idx="0">
                  <c:v>28.137651821862363</c:v>
                </c:pt>
                <c:pt idx="1">
                  <c:v>43.825910931174143</c:v>
                </c:pt>
                <c:pt idx="2">
                  <c:v>19.331983805668031</c:v>
                </c:pt>
                <c:pt idx="3">
                  <c:v>4.4534412955465594</c:v>
                </c:pt>
                <c:pt idx="4">
                  <c:v>2.9352226720647767</c:v>
                </c:pt>
                <c:pt idx="5">
                  <c:v>1.3157894736842104</c:v>
                </c:pt>
              </c:numCache>
            </c:numRef>
          </c:val>
        </c:ser>
        <c:axId val="161968512"/>
        <c:axId val="161971200"/>
      </c:barChart>
      <c:catAx>
        <c:axId val="161968512"/>
        <c:scaling>
          <c:orientation val="minMax"/>
        </c:scaling>
        <c:axPos val="l"/>
        <c:tickLblPos val="nextTo"/>
        <c:crossAx val="161971200"/>
        <c:crosses val="autoZero"/>
        <c:auto val="1"/>
        <c:lblAlgn val="ctr"/>
        <c:lblOffset val="100"/>
      </c:catAx>
      <c:valAx>
        <c:axId val="161971200"/>
        <c:scaling>
          <c:orientation val="minMax"/>
        </c:scaling>
        <c:axPos val="b"/>
        <c:majorGridlines/>
        <c:numFmt formatCode="###0.0" sourceLinked="1"/>
        <c:tickLblPos val="nextTo"/>
        <c:crossAx val="161968512"/>
        <c:crosses val="autoZero"/>
        <c:crossBetween val="between"/>
      </c:valAx>
    </c:plotArea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Arkusz5!$B$91:$B$97</c:f>
              <c:strCache>
                <c:ptCount val="7"/>
                <c:pt idx="0">
                  <c:v>Ograniczenia w komunikacji międzyludzkiej i mniejszy kontakt (ograniczona interakcja lub jej brak)</c:v>
                </c:pt>
                <c:pt idx="1">
                  <c:v>Brak kontaktu face to face i np. możliwości poprawienia błędów studenta w czasie wykonywania</c:v>
                </c:pt>
                <c:pt idx="2">
                  <c:v>Ograniczenia wynikające z konieczności realizacji zajęć w zmienionej formie za pośrednictwem</c:v>
                </c:pt>
                <c:pt idx="3">
                  <c:v>Ograniczenia w dostępie do materiałów, do aparatury badawczej</c:v>
                </c:pt>
                <c:pt idx="4">
                  <c:v>Trudności, problemy z odczuwaniem atmosfery akademickiej wynikającej ze studiowania</c:v>
                </c:pt>
                <c:pt idx="5">
                  <c:v>Nie dostrzegam większych różnic między zajęciami stacjonarnymi a zajęciami online</c:v>
                </c:pt>
                <c:pt idx="6">
                  <c:v>Trudno powiedzieć</c:v>
                </c:pt>
              </c:strCache>
            </c:strRef>
          </c:cat>
          <c:val>
            <c:numRef>
              <c:f>Arkusz5!$C$91:$C$97</c:f>
              <c:numCache>
                <c:formatCode>###0.0%</c:formatCode>
                <c:ptCount val="7"/>
                <c:pt idx="0">
                  <c:v>0.71457905544147904</c:v>
                </c:pt>
                <c:pt idx="1">
                  <c:v>0.49281314168377832</c:v>
                </c:pt>
                <c:pt idx="2">
                  <c:v>0.30595482546201253</c:v>
                </c:pt>
                <c:pt idx="3">
                  <c:v>0.25051334702258726</c:v>
                </c:pt>
                <c:pt idx="4">
                  <c:v>0.55030800821355264</c:v>
                </c:pt>
                <c:pt idx="5">
                  <c:v>0.18993839835728984</c:v>
                </c:pt>
                <c:pt idx="6">
                  <c:v>2.3613963039014398E-2</c:v>
                </c:pt>
              </c:numCache>
            </c:numRef>
          </c:val>
        </c:ser>
        <c:axId val="162627584"/>
        <c:axId val="162714368"/>
      </c:barChart>
      <c:catAx>
        <c:axId val="16262758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62714368"/>
        <c:crosses val="autoZero"/>
        <c:auto val="1"/>
        <c:lblAlgn val="ctr"/>
        <c:lblOffset val="100"/>
      </c:catAx>
      <c:valAx>
        <c:axId val="162714368"/>
        <c:scaling>
          <c:orientation val="minMax"/>
        </c:scaling>
        <c:delete val="1"/>
        <c:axPos val="b"/>
        <c:majorGridlines/>
        <c:numFmt formatCode="###0.0%" sourceLinked="1"/>
        <c:tickLblPos val="nextTo"/>
        <c:crossAx val="16262758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Arkusz1!$C$142:$C$151</c:f>
              <c:strCache>
                <c:ptCount val="10"/>
                <c:pt idx="0">
                  <c:v> Wykłady</c:v>
                </c:pt>
                <c:pt idx="1">
                  <c:v> Ćwiczenia</c:v>
                </c:pt>
                <c:pt idx="2">
                  <c:v> Konwersatoria</c:v>
                </c:pt>
                <c:pt idx="3">
                  <c:v> Laboratoria</c:v>
                </c:pt>
                <c:pt idx="4">
                  <c:v> Seminaria naukowe/badawcze</c:v>
                </c:pt>
                <c:pt idx="5">
                  <c:v> Seminaria licencjackie</c:v>
                </c:pt>
                <c:pt idx="6">
                  <c:v> Seminaria magisterskie</c:v>
                </c:pt>
                <c:pt idx="7">
                  <c:v> Lektoraty</c:v>
                </c:pt>
                <c:pt idx="8">
                  <c:v> Konsultacje</c:v>
                </c:pt>
                <c:pt idx="9">
                  <c:v> Inne</c:v>
                </c:pt>
              </c:strCache>
            </c:strRef>
          </c:cat>
          <c:val>
            <c:numRef>
              <c:f>Arkusz1!$D$142:$D$151</c:f>
              <c:numCache>
                <c:formatCode>###0.0%</c:formatCode>
                <c:ptCount val="10"/>
                <c:pt idx="0">
                  <c:v>0.68613138686131359</c:v>
                </c:pt>
                <c:pt idx="1">
                  <c:v>0.64963503649635157</c:v>
                </c:pt>
                <c:pt idx="2">
                  <c:v>0.37226277372262839</c:v>
                </c:pt>
                <c:pt idx="3">
                  <c:v>0.21167883211678831</c:v>
                </c:pt>
                <c:pt idx="4">
                  <c:v>9.4890510948905091E-2</c:v>
                </c:pt>
                <c:pt idx="5">
                  <c:v>0.23357664233576642</c:v>
                </c:pt>
                <c:pt idx="6">
                  <c:v>0.29197080291970862</c:v>
                </c:pt>
                <c:pt idx="7">
                  <c:v>4.3795620437956304E-2</c:v>
                </c:pt>
                <c:pt idx="8">
                  <c:v>0.40145985401459855</c:v>
                </c:pt>
                <c:pt idx="9">
                  <c:v>5.1094890510948912E-2</c:v>
                </c:pt>
              </c:numCache>
            </c:numRef>
          </c:val>
        </c:ser>
        <c:gapWidth val="70"/>
        <c:axId val="70908544"/>
        <c:axId val="70976256"/>
      </c:barChart>
      <c:catAx>
        <c:axId val="7090854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70976256"/>
        <c:crosses val="autoZero"/>
        <c:auto val="1"/>
        <c:lblAlgn val="ctr"/>
        <c:lblOffset val="100"/>
      </c:catAx>
      <c:valAx>
        <c:axId val="70976256"/>
        <c:scaling>
          <c:orientation val="minMax"/>
        </c:scaling>
        <c:axPos val="l"/>
        <c:majorGridlines/>
        <c:numFmt formatCode="###0.0%" sourceLinked="1"/>
        <c:tickLblPos val="nextTo"/>
        <c:crossAx val="70908544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2"/>
  <c:chart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Arkusz1!$I$4:$I$17</c:f>
              <c:strCach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15</c:v>
                </c:pt>
                <c:pt idx="13">
                  <c:v>18</c:v>
                </c:pt>
              </c:strCache>
            </c:strRef>
          </c:cat>
          <c:val>
            <c:numRef>
              <c:f>Arkusz1!$J$4:$J$17</c:f>
              <c:numCache>
                <c:formatCode>###0.0</c:formatCode>
                <c:ptCount val="14"/>
                <c:pt idx="0">
                  <c:v>5.1851851851851851</c:v>
                </c:pt>
                <c:pt idx="1">
                  <c:v>9.6296296296296298</c:v>
                </c:pt>
                <c:pt idx="2">
                  <c:v>12.592592592592601</c:v>
                </c:pt>
                <c:pt idx="3">
                  <c:v>14.074074074074073</c:v>
                </c:pt>
                <c:pt idx="4">
                  <c:v>15.555555555555566</c:v>
                </c:pt>
                <c:pt idx="5">
                  <c:v>13.333333333333334</c:v>
                </c:pt>
                <c:pt idx="6">
                  <c:v>9.6296296296296298</c:v>
                </c:pt>
                <c:pt idx="7">
                  <c:v>6.666666666666667</c:v>
                </c:pt>
                <c:pt idx="8">
                  <c:v>5.9259259259259265</c:v>
                </c:pt>
                <c:pt idx="9">
                  <c:v>3.7</c:v>
                </c:pt>
                <c:pt idx="10">
                  <c:v>1.4814814814814816</c:v>
                </c:pt>
                <c:pt idx="11">
                  <c:v>0.74074074074074081</c:v>
                </c:pt>
                <c:pt idx="12">
                  <c:v>0.74074074074074081</c:v>
                </c:pt>
                <c:pt idx="13">
                  <c:v>0.74074074074074081</c:v>
                </c:pt>
              </c:numCache>
            </c:numRef>
          </c:val>
        </c:ser>
        <c:gapWidth val="40"/>
        <c:axId val="70791936"/>
        <c:axId val="70793856"/>
      </c:barChart>
      <c:catAx>
        <c:axId val="70791936"/>
        <c:scaling>
          <c:orientation val="minMax"/>
        </c:scaling>
        <c:axPos val="b"/>
        <c:numFmt formatCode="General" sourceLinked="0"/>
        <c:tickLblPos val="nextTo"/>
        <c:crossAx val="70793856"/>
        <c:crosses val="autoZero"/>
        <c:auto val="1"/>
        <c:lblAlgn val="ctr"/>
        <c:lblOffset val="100"/>
      </c:catAx>
      <c:valAx>
        <c:axId val="70793856"/>
        <c:scaling>
          <c:orientation val="minMax"/>
        </c:scaling>
        <c:axPos val="l"/>
        <c:majorGridlines/>
        <c:numFmt formatCode="###0.0" sourceLinked="1"/>
        <c:tickLblPos val="nextTo"/>
        <c:crossAx val="70791936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5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Arkusz1!$C$31:$C$41</c:f>
              <c:strCache>
                <c:ptCount val="11"/>
                <c:pt idx="0">
                  <c:v>Filologiczny</c:v>
                </c:pt>
                <c:pt idx="1">
                  <c:v>Chemii</c:v>
                </c:pt>
                <c:pt idx="2">
                  <c:v>Prawa, Administracji i Ekonomii</c:v>
                </c:pt>
                <c:pt idx="3">
                  <c:v>Fizyki i Astronomii</c:v>
                </c:pt>
                <c:pt idx="4">
                  <c:v>Nauk Historycznych i Pedagogicznych</c:v>
                </c:pt>
                <c:pt idx="5">
                  <c:v>Nauk Biologicznych</c:v>
                </c:pt>
                <c:pt idx="6">
                  <c:v>Nauk o Ziemi i Kształtowania Środowiska</c:v>
                </c:pt>
                <c:pt idx="7">
                  <c:v>Nauk Społecznych</c:v>
                </c:pt>
                <c:pt idx="8">
                  <c:v>Matematyki i Informatyki</c:v>
                </c:pt>
                <c:pt idx="9">
                  <c:v>Biotechnologii</c:v>
                </c:pt>
                <c:pt idx="10">
                  <c:v>Studium Praktycznej Nauki Języka Obcego</c:v>
                </c:pt>
              </c:strCache>
            </c:strRef>
          </c:cat>
          <c:val>
            <c:numRef>
              <c:f>Arkusz1!$D$31:$D$41</c:f>
              <c:numCache>
                <c:formatCode>###0.00</c:formatCode>
                <c:ptCount val="11"/>
                <c:pt idx="0">
                  <c:v>5.5454545454545459</c:v>
                </c:pt>
                <c:pt idx="1">
                  <c:v>4.7272727272727284</c:v>
                </c:pt>
                <c:pt idx="2">
                  <c:v>6.5</c:v>
                </c:pt>
                <c:pt idx="3">
                  <c:v>3.166666666666667</c:v>
                </c:pt>
                <c:pt idx="4">
                  <c:v>4.9200000000000008</c:v>
                </c:pt>
                <c:pt idx="5">
                  <c:v>4.8571428571428514</c:v>
                </c:pt>
                <c:pt idx="6">
                  <c:v>5</c:v>
                </c:pt>
                <c:pt idx="7">
                  <c:v>8.055555555555566</c:v>
                </c:pt>
                <c:pt idx="8">
                  <c:v>4.375</c:v>
                </c:pt>
                <c:pt idx="9">
                  <c:v>6</c:v>
                </c:pt>
                <c:pt idx="10">
                  <c:v>5.25</c:v>
                </c:pt>
              </c:numCache>
            </c:numRef>
          </c:val>
        </c:ser>
        <c:gapWidth val="60"/>
        <c:axId val="71117056"/>
        <c:axId val="71120384"/>
      </c:barChart>
      <c:catAx>
        <c:axId val="7111705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71120384"/>
        <c:crosses val="autoZero"/>
        <c:auto val="1"/>
        <c:lblAlgn val="ctr"/>
        <c:lblOffset val="100"/>
      </c:catAx>
      <c:valAx>
        <c:axId val="71120384"/>
        <c:scaling>
          <c:orientation val="minMax"/>
        </c:scaling>
        <c:axPos val="l"/>
        <c:majorGridlines/>
        <c:numFmt formatCode="###0.00" sourceLinked="1"/>
        <c:tickLblPos val="nextTo"/>
        <c:crossAx val="71117056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Arkusz1!$D$60</c:f>
              <c:strCache>
                <c:ptCount val="1"/>
                <c:pt idx="0">
                  <c:v>2019/2020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Arkusz1!$C$61:$C$65</c:f>
              <c:strCache>
                <c:ptCount val="5"/>
                <c:pt idx="0">
                  <c:v>w ciągu pierwszego tygodnia</c:v>
                </c:pt>
                <c:pt idx="1">
                  <c:v>w ciągu drugiego tygodnia</c:v>
                </c:pt>
                <c:pt idx="2">
                  <c:v>w ciągu trzeciego tygodnia</c:v>
                </c:pt>
                <c:pt idx="3">
                  <c:v>w ciągu czwartego tygodnia</c:v>
                </c:pt>
                <c:pt idx="4">
                  <c:v>trudno powiedzieć</c:v>
                </c:pt>
              </c:strCache>
            </c:strRef>
          </c:cat>
          <c:val>
            <c:numRef>
              <c:f>Arkusz1!$D$61:$D$65</c:f>
              <c:numCache>
                <c:formatCode>###0.0</c:formatCode>
                <c:ptCount val="5"/>
                <c:pt idx="0">
                  <c:v>44.055944055944003</c:v>
                </c:pt>
                <c:pt idx="1">
                  <c:v>26.573426573426556</c:v>
                </c:pt>
                <c:pt idx="2">
                  <c:v>11.188811188811169</c:v>
                </c:pt>
                <c:pt idx="3">
                  <c:v>2.7972027972027993</c:v>
                </c:pt>
                <c:pt idx="4">
                  <c:v>15.4</c:v>
                </c:pt>
              </c:numCache>
            </c:numRef>
          </c:val>
        </c:ser>
        <c:ser>
          <c:idx val="1"/>
          <c:order val="1"/>
          <c:tx>
            <c:strRef>
              <c:f>Arkusz1!$E$60</c:f>
              <c:strCache>
                <c:ptCount val="1"/>
                <c:pt idx="0">
                  <c:v>2020/2021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Arkusz1!$C$61:$C$65</c:f>
              <c:strCache>
                <c:ptCount val="5"/>
                <c:pt idx="0">
                  <c:v>w ciągu pierwszego tygodnia</c:v>
                </c:pt>
                <c:pt idx="1">
                  <c:v>w ciągu drugiego tygodnia</c:v>
                </c:pt>
                <c:pt idx="2">
                  <c:v>w ciągu trzeciego tygodnia</c:v>
                </c:pt>
                <c:pt idx="3">
                  <c:v>w ciągu czwartego tygodnia</c:v>
                </c:pt>
                <c:pt idx="4">
                  <c:v>trudno powiedzieć</c:v>
                </c:pt>
              </c:strCache>
            </c:strRef>
          </c:cat>
          <c:val>
            <c:numRef>
              <c:f>Arkusz1!$E$61:$E$65</c:f>
              <c:numCache>
                <c:formatCode>###0.0</c:formatCode>
                <c:ptCount val="5"/>
                <c:pt idx="0">
                  <c:v>86.713286713286678</c:v>
                </c:pt>
                <c:pt idx="1">
                  <c:v>4.1958041958041994</c:v>
                </c:pt>
                <c:pt idx="2">
                  <c:v>0</c:v>
                </c:pt>
                <c:pt idx="3">
                  <c:v>0.6993006993006996</c:v>
                </c:pt>
                <c:pt idx="4">
                  <c:v>8.3986013986014001</c:v>
                </c:pt>
              </c:numCache>
            </c:numRef>
          </c:val>
        </c:ser>
        <c:axId val="71208320"/>
        <c:axId val="71214208"/>
      </c:barChart>
      <c:catAx>
        <c:axId val="7120832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71214208"/>
        <c:crosses val="autoZero"/>
        <c:auto val="1"/>
        <c:lblAlgn val="ctr"/>
        <c:lblOffset val="100"/>
      </c:catAx>
      <c:valAx>
        <c:axId val="71214208"/>
        <c:scaling>
          <c:orientation val="minMax"/>
        </c:scaling>
        <c:axPos val="l"/>
        <c:majorGridlines/>
        <c:numFmt formatCode="###0.0" sourceLinked="1"/>
        <c:tickLblPos val="nextTo"/>
        <c:crossAx val="712083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Arkusz1!$C$1</c:f>
              <c:strCache>
                <c:ptCount val="1"/>
                <c:pt idx="0">
                  <c:v>semestr letni 2019/2020</c:v>
                </c:pt>
              </c:strCache>
            </c:strRef>
          </c:tx>
          <c:dLbls>
            <c:showVal val="1"/>
          </c:dLbls>
          <c:cat>
            <c:strRef>
              <c:f>Arkusz1!$B$2:$B$4</c:f>
              <c:strCache>
                <c:ptCount val="3"/>
                <c:pt idx="0">
                  <c:v>synchroniczny - spotkania prowadzone na "żywo"</c:v>
                </c:pt>
                <c:pt idx="1">
                  <c:v>asynchroniczny - zajęcia i zadania wykonywane poza terminem planowanych spotkań</c:v>
                </c:pt>
                <c:pt idx="2">
                  <c:v>mieszane - częściowo synchroniczne częściowo asynchroniczne</c:v>
                </c:pt>
              </c:strCache>
            </c:strRef>
          </c:cat>
          <c:val>
            <c:numRef>
              <c:f>Arkusz1!$C$2:$C$4</c:f>
              <c:numCache>
                <c:formatCode>###0.0</c:formatCode>
                <c:ptCount val="3"/>
                <c:pt idx="0">
                  <c:v>44.755244755244703</c:v>
                </c:pt>
                <c:pt idx="1">
                  <c:v>15.384615384615385</c:v>
                </c:pt>
                <c:pt idx="2">
                  <c:v>34.265734265734267</c:v>
                </c:pt>
              </c:numCache>
            </c:numRef>
          </c:val>
        </c:ser>
        <c:ser>
          <c:idx val="1"/>
          <c:order val="1"/>
          <c:tx>
            <c:strRef>
              <c:f>Arkusz1!$D$1</c:f>
              <c:strCache>
                <c:ptCount val="1"/>
                <c:pt idx="0">
                  <c:v>semestr zimowy 2020/2021</c:v>
                </c:pt>
              </c:strCache>
            </c:strRef>
          </c:tx>
          <c:dLbls>
            <c:showVal val="1"/>
          </c:dLbls>
          <c:cat>
            <c:strRef>
              <c:f>Arkusz1!$B$2:$B$4</c:f>
              <c:strCache>
                <c:ptCount val="3"/>
                <c:pt idx="0">
                  <c:v>synchroniczny - spotkania prowadzone na "żywo"</c:v>
                </c:pt>
                <c:pt idx="1">
                  <c:v>asynchroniczny - zajęcia i zadania wykonywane poza terminem planowanych spotkań</c:v>
                </c:pt>
                <c:pt idx="2">
                  <c:v>mieszane - częściowo synchroniczne częściowo asynchroniczne</c:v>
                </c:pt>
              </c:strCache>
            </c:strRef>
          </c:cat>
          <c:val>
            <c:numRef>
              <c:f>Arkusz1!$D$2:$D$4</c:f>
              <c:numCache>
                <c:formatCode>###0.0</c:formatCode>
                <c:ptCount val="3"/>
                <c:pt idx="0">
                  <c:v>75.524475524475463</c:v>
                </c:pt>
                <c:pt idx="1">
                  <c:v>2.7972027972027989</c:v>
                </c:pt>
                <c:pt idx="2">
                  <c:v>14.685314685314685</c:v>
                </c:pt>
              </c:numCache>
            </c:numRef>
          </c:val>
        </c:ser>
        <c:axId val="71224704"/>
        <c:axId val="71283840"/>
      </c:barChart>
      <c:catAx>
        <c:axId val="712247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71283840"/>
        <c:crosses val="autoZero"/>
        <c:auto val="1"/>
        <c:lblAlgn val="ctr"/>
        <c:lblOffset val="100"/>
      </c:catAx>
      <c:valAx>
        <c:axId val="71283840"/>
        <c:scaling>
          <c:orientation val="minMax"/>
        </c:scaling>
        <c:axPos val="l"/>
        <c:majorGridlines/>
        <c:numFmt formatCode="###0.0" sourceLinked="1"/>
        <c:tickLblPos val="nextTo"/>
        <c:crossAx val="712247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pl-PL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Arkusz4!$C$2</c:f>
              <c:strCache>
                <c:ptCount val="1"/>
                <c:pt idx="0">
                  <c:v>semestr letni 2019/2020</c:v>
                </c:pt>
              </c:strCache>
            </c:strRef>
          </c:tx>
          <c:dLbls>
            <c:showVal val="1"/>
          </c:dLbls>
          <c:cat>
            <c:strRef>
              <c:f>Arkusz4!$B$3:$B$9</c:f>
              <c:strCache>
                <c:ptCount val="7"/>
                <c:pt idx="0">
                  <c:v>Wysyłałam/em na adresy mailowe materiały które osobiście opracowała/łem</c:v>
                </c:pt>
                <c:pt idx="1">
                  <c:v>Wysyłałam/em na adresy mailowe studentów materiały (zadania, pytania, problemy, linki, teksty) do samodzielnego opracowania przez studentów</c:v>
                </c:pt>
                <c:pt idx="2">
                  <c:v>Prowadziłam/em spotkania na platformach komunikacyjnych (np. MS Teams, E-edu, Skype), podczas których przekazywałem/am studentom materiały (zadania, pytania, problemy, linki, teksty)</c:v>
                </c:pt>
                <c:pt idx="3">
                  <c:v>Przygotowywałam/em nagrania, filmy i umieszczałam/em je w serwisach typu YouTube</c:v>
                </c:pt>
                <c:pt idx="4">
                  <c:v>Spotykałam/em się ze studentami stacjonarnie w budynku instytutu/katedry i prowadziłam/łem „tradycyjne” spotkanie (omawialiśmy materiały, prace licencjackie/magisterskie, prace badawcze)</c:v>
                </c:pt>
                <c:pt idx="5">
                  <c:v>Spotykałam/em się ze studentami stacjonarnie w innych miejscach niż budynki UWr i prowadziłam/łem „tradycyjne” spotkanie (omawialiśmy materiały, prace licencjackie/magisterskie, prace badawcze</c:v>
                </c:pt>
                <c:pt idx="6">
                  <c:v>Inne </c:v>
                </c:pt>
              </c:strCache>
            </c:strRef>
          </c:cat>
          <c:val>
            <c:numRef>
              <c:f>Arkusz4!$C$3:$C$9</c:f>
              <c:numCache>
                <c:formatCode>###0.0%</c:formatCode>
                <c:ptCount val="7"/>
                <c:pt idx="0">
                  <c:v>0.57352941176470584</c:v>
                </c:pt>
                <c:pt idx="1">
                  <c:v>0.5</c:v>
                </c:pt>
                <c:pt idx="2">
                  <c:v>0.85294117647058953</c:v>
                </c:pt>
                <c:pt idx="3">
                  <c:v>0.13235294117647076</c:v>
                </c:pt>
                <c:pt idx="4">
                  <c:v>8.0882352941176544E-2</c:v>
                </c:pt>
                <c:pt idx="5">
                  <c:v>3.6764705882352942E-2</c:v>
                </c:pt>
                <c:pt idx="6">
                  <c:v>8.0882352941176544E-2</c:v>
                </c:pt>
              </c:numCache>
            </c:numRef>
          </c:val>
        </c:ser>
        <c:ser>
          <c:idx val="1"/>
          <c:order val="1"/>
          <c:tx>
            <c:strRef>
              <c:f>Arkusz4!$D$2</c:f>
              <c:strCache>
                <c:ptCount val="1"/>
                <c:pt idx="0">
                  <c:v>semestr zimowy 2020/2021</c:v>
                </c:pt>
              </c:strCache>
            </c:strRef>
          </c:tx>
          <c:dLbls>
            <c:showVal val="1"/>
          </c:dLbls>
          <c:cat>
            <c:strRef>
              <c:f>Arkusz4!$B$3:$B$9</c:f>
              <c:strCache>
                <c:ptCount val="7"/>
                <c:pt idx="0">
                  <c:v>Wysyłałam/em na adresy mailowe materiały które osobiście opracowała/łem</c:v>
                </c:pt>
                <c:pt idx="1">
                  <c:v>Wysyłałam/em na adresy mailowe studentów materiały (zadania, pytania, problemy, linki, teksty) do samodzielnego opracowania przez studentów</c:v>
                </c:pt>
                <c:pt idx="2">
                  <c:v>Prowadziłam/em spotkania na platformach komunikacyjnych (np. MS Teams, E-edu, Skype), podczas których przekazywałem/am studentom materiały (zadania, pytania, problemy, linki, teksty)</c:v>
                </c:pt>
                <c:pt idx="3">
                  <c:v>Przygotowywałam/em nagrania, filmy i umieszczałam/em je w serwisach typu YouTube</c:v>
                </c:pt>
                <c:pt idx="4">
                  <c:v>Spotykałam/em się ze studentami stacjonarnie w budynku instytutu/katedry i prowadziłam/łem „tradycyjne” spotkanie (omawialiśmy materiały, prace licencjackie/magisterskie, prace badawcze)</c:v>
                </c:pt>
                <c:pt idx="5">
                  <c:v>Spotykałam/em się ze studentami stacjonarnie w innych miejscach niż budynki UWr i prowadziłam/łem „tradycyjne” spotkanie (omawialiśmy materiały, prace licencjackie/magisterskie, prace badawcze</c:v>
                </c:pt>
                <c:pt idx="6">
                  <c:v>Inne </c:v>
                </c:pt>
              </c:strCache>
            </c:strRef>
          </c:cat>
          <c:val>
            <c:numRef>
              <c:f>Arkusz4!$D$3:$D$9</c:f>
              <c:numCache>
                <c:formatCode>###0.0%</c:formatCode>
                <c:ptCount val="7"/>
                <c:pt idx="0">
                  <c:v>0.39259259259259283</c:v>
                </c:pt>
                <c:pt idx="1">
                  <c:v>0.32592592592592645</c:v>
                </c:pt>
                <c:pt idx="2">
                  <c:v>0.9555555555555556</c:v>
                </c:pt>
                <c:pt idx="3">
                  <c:v>0.11851851851851851</c:v>
                </c:pt>
                <c:pt idx="4">
                  <c:v>0.1111111111111111</c:v>
                </c:pt>
                <c:pt idx="5">
                  <c:v>3.7037037037037056E-2</c:v>
                </c:pt>
                <c:pt idx="6">
                  <c:v>6.666666666666668E-2</c:v>
                </c:pt>
              </c:numCache>
            </c:numRef>
          </c:val>
        </c:ser>
        <c:gapWidth val="75"/>
        <c:overlap val="-25"/>
        <c:axId val="85343616"/>
        <c:axId val="85378944"/>
      </c:barChart>
      <c:catAx>
        <c:axId val="85343616"/>
        <c:scaling>
          <c:orientation val="minMax"/>
        </c:scaling>
        <c:axPos val="l"/>
        <c:majorTickMark val="none"/>
        <c:tickLblPos val="nextTo"/>
        <c:crossAx val="85378944"/>
        <c:crosses val="autoZero"/>
        <c:auto val="1"/>
        <c:lblAlgn val="ctr"/>
        <c:lblOffset val="100"/>
      </c:catAx>
      <c:valAx>
        <c:axId val="85378944"/>
        <c:scaling>
          <c:orientation val="minMax"/>
        </c:scaling>
        <c:axPos val="b"/>
        <c:majorGridlines/>
        <c:numFmt formatCode="###0.0%" sourceLinked="1"/>
        <c:majorTickMark val="none"/>
        <c:tickLblPos val="nextTo"/>
        <c:spPr>
          <a:ln w="9525">
            <a:noFill/>
          </a:ln>
        </c:spPr>
        <c:crossAx val="8534361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Arkusz4!$C$34</c:f>
              <c:strCache>
                <c:ptCount val="1"/>
                <c:pt idx="0">
                  <c:v>semestr letni 2019/2020</c:v>
                </c:pt>
              </c:strCache>
            </c:strRef>
          </c:tx>
          <c:dLbls>
            <c:showVal val="1"/>
          </c:dLbls>
          <c:cat>
            <c:strRef>
              <c:f>Arkusz4!$B$35:$B$43</c:f>
              <c:strCache>
                <c:ptCount val="9"/>
                <c:pt idx="0">
                  <c:v>Studenci samodzielnie opracowywali materiał i przesyłali rozwiązania zadań, omówienia tematów, eseje, projekty</c:v>
                </c:pt>
                <c:pt idx="1">
                  <c:v>Studenci tworzyli dzienniczki zajęć</c:v>
                </c:pt>
                <c:pt idx="2">
                  <c:v>Studenci rozwiązywali testy</c:v>
                </c:pt>
                <c:pt idx="3">
                  <c:v>Studenci rozwiązywali zadania na czas</c:v>
                </c:pt>
                <c:pt idx="4">
                  <c:v>Studenci indywidualnie odpowiadali ustnie</c:v>
                </c:pt>
                <c:pt idx="5">
                  <c:v>Studenci omawiali zadania, tematy w postaci dyskusji na forum</c:v>
                </c:pt>
                <c:pt idx="6">
                  <c:v>Studenci wysyłali swoje filmiki</c:v>
                </c:pt>
                <c:pt idx="7">
                  <c:v>Studenci opracowywali w mniejszych zespołach (parach, grupach) materiały lub przygotowywali projekty</c:v>
                </c:pt>
                <c:pt idx="8">
                  <c:v>Inne</c:v>
                </c:pt>
              </c:strCache>
            </c:strRef>
          </c:cat>
          <c:val>
            <c:numRef>
              <c:f>Arkusz4!$C$35:$C$43</c:f>
              <c:numCache>
                <c:formatCode>###0.0%</c:formatCode>
                <c:ptCount val="9"/>
                <c:pt idx="0">
                  <c:v>0.76642335766423364</c:v>
                </c:pt>
                <c:pt idx="1">
                  <c:v>1.4598540145985401E-2</c:v>
                </c:pt>
                <c:pt idx="2">
                  <c:v>0.53284671532846761</c:v>
                </c:pt>
                <c:pt idx="3">
                  <c:v>0.22627737226277372</c:v>
                </c:pt>
                <c:pt idx="4">
                  <c:v>0.50364963503649696</c:v>
                </c:pt>
                <c:pt idx="5">
                  <c:v>0.43795620437956262</c:v>
                </c:pt>
                <c:pt idx="6">
                  <c:v>0.10218978102189782</c:v>
                </c:pt>
                <c:pt idx="7">
                  <c:v>0.37226277372262823</c:v>
                </c:pt>
                <c:pt idx="8">
                  <c:v>7.2992700729927057E-2</c:v>
                </c:pt>
              </c:numCache>
            </c:numRef>
          </c:val>
        </c:ser>
        <c:ser>
          <c:idx val="1"/>
          <c:order val="1"/>
          <c:tx>
            <c:strRef>
              <c:f>Arkusz4!$D$34</c:f>
              <c:strCache>
                <c:ptCount val="1"/>
                <c:pt idx="0">
                  <c:v>semestr zimowy 2020/2021</c:v>
                </c:pt>
              </c:strCache>
            </c:strRef>
          </c:tx>
          <c:dLbls>
            <c:showVal val="1"/>
          </c:dLbls>
          <c:cat>
            <c:strRef>
              <c:f>Arkusz4!$B$35:$B$43</c:f>
              <c:strCache>
                <c:ptCount val="9"/>
                <c:pt idx="0">
                  <c:v>Studenci samodzielnie opracowywali materiał i przesyłali rozwiązania zadań, omówienia tematów, eseje, projekty</c:v>
                </c:pt>
                <c:pt idx="1">
                  <c:v>Studenci tworzyli dzienniczki zajęć</c:v>
                </c:pt>
                <c:pt idx="2">
                  <c:v>Studenci rozwiązywali testy</c:v>
                </c:pt>
                <c:pt idx="3">
                  <c:v>Studenci rozwiązywali zadania na czas</c:v>
                </c:pt>
                <c:pt idx="4">
                  <c:v>Studenci indywidualnie odpowiadali ustnie</c:v>
                </c:pt>
                <c:pt idx="5">
                  <c:v>Studenci omawiali zadania, tematy w postaci dyskusji na forum</c:v>
                </c:pt>
                <c:pt idx="6">
                  <c:v>Studenci wysyłali swoje filmiki</c:v>
                </c:pt>
                <c:pt idx="7">
                  <c:v>Studenci opracowywali w mniejszych zespołach (parach, grupach) materiały lub przygotowywali projekty</c:v>
                </c:pt>
                <c:pt idx="8">
                  <c:v>Inne</c:v>
                </c:pt>
              </c:strCache>
            </c:strRef>
          </c:cat>
          <c:val>
            <c:numRef>
              <c:f>Arkusz4!$D$35:$D$43</c:f>
              <c:numCache>
                <c:formatCode>###0.0%</c:formatCode>
                <c:ptCount val="9"/>
                <c:pt idx="0">
                  <c:v>0.61313868613138733</c:v>
                </c:pt>
                <c:pt idx="1">
                  <c:v>5.1094890510948912E-2</c:v>
                </c:pt>
                <c:pt idx="2">
                  <c:v>0.59124087591240859</c:v>
                </c:pt>
                <c:pt idx="3">
                  <c:v>0.29927007299270103</c:v>
                </c:pt>
                <c:pt idx="4">
                  <c:v>0.43795620437956262</c:v>
                </c:pt>
                <c:pt idx="5">
                  <c:v>0.40875912408759124</c:v>
                </c:pt>
                <c:pt idx="6">
                  <c:v>5.8394160583941639E-2</c:v>
                </c:pt>
                <c:pt idx="7">
                  <c:v>0.30656934306569367</c:v>
                </c:pt>
                <c:pt idx="8">
                  <c:v>6.5693430656934365E-2</c:v>
                </c:pt>
              </c:numCache>
            </c:numRef>
          </c:val>
        </c:ser>
        <c:dLbls>
          <c:showVal val="1"/>
        </c:dLbls>
        <c:overlap val="-25"/>
        <c:axId val="85427712"/>
        <c:axId val="85429248"/>
      </c:barChart>
      <c:catAx>
        <c:axId val="854277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85429248"/>
        <c:crosses val="autoZero"/>
        <c:auto val="1"/>
        <c:lblAlgn val="ctr"/>
        <c:lblOffset val="100"/>
      </c:catAx>
      <c:valAx>
        <c:axId val="85429248"/>
        <c:scaling>
          <c:orientation val="minMax"/>
        </c:scaling>
        <c:delete val="1"/>
        <c:axPos val="b"/>
        <c:numFmt formatCode="###0.0%" sourceLinked="1"/>
        <c:tickLblPos val="nextTo"/>
        <c:crossAx val="85427712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3747-F6C8-4A01-B03E-C2A67EE45B06}" type="datetimeFigureOut">
              <a:rPr lang="pl-PL" smtClean="0"/>
              <a:t>04.01.2022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3E0AF-3F42-40BF-ADF6-A6AC42320BA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>
            <a:normAutofit/>
          </a:bodyPr>
          <a:lstStyle/>
          <a:p>
            <a:r>
              <a:rPr lang="pl-PL" sz="3200" dirty="0" smtClean="0"/>
              <a:t>Badania socjologiczne nad jakością edukacji zdalnej na Uniwersytecie Wrocławskim w perspektywie nauczycieli akademickich i studentów 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sz="2000" dirty="0" smtClean="0"/>
          </a:p>
          <a:p>
            <a:endParaRPr lang="pl-PL" sz="2000" dirty="0"/>
          </a:p>
          <a:p>
            <a:r>
              <a:rPr lang="pl-PL" sz="2000" dirty="0" smtClean="0"/>
              <a:t>		Prof. dr hab. Barbara Wiśniewska – Paź</a:t>
            </a:r>
          </a:p>
          <a:p>
            <a:r>
              <a:rPr lang="pl-PL" sz="2000" dirty="0" smtClean="0"/>
              <a:t>Dr Grzegorz Kozdraś</a:t>
            </a:r>
            <a:endParaRPr lang="pl-PL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Jak szybko udało się rozpocząć regularne zajęcia ze studentami po wprowadzeniu </a:t>
            </a:r>
            <a:r>
              <a:rPr lang="pl-PL" sz="2400" dirty="0" smtClean="0"/>
              <a:t>rozporządzeń o zmianie trybu prowadzenia zajęć na zdalne.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Tryb pracy zdalnej ze studentami. Dane w %.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Proszę wskazać narzędzia komunikacji, metody i techniki prowadzenia zajęć ze studentami, które Pan/i wykorzystał/a po wprowadzeniu obostrzeń. Dane w %.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7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Jak wyglądała weryfikacja lub sprawdzenie zadanego lub omawianego materiału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476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l-PL" sz="2400" dirty="0"/>
              <a:t>Problemy związane z przejściem ze stacjonarnego na zdalny system </a:t>
            </a:r>
            <a:r>
              <a:rPr lang="pl-PL" sz="2400" dirty="0" smtClean="0"/>
              <a:t>nauczania.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pl-PL" sz="2400" dirty="0" smtClean="0"/>
              <a:t>Problemy </a:t>
            </a:r>
            <a:r>
              <a:rPr lang="pl-PL" sz="2400" dirty="0"/>
              <a:t>lub trudności związane z przeprowadzaniem zajęć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5500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85728"/>
          <a:ext cx="8229600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pl-PL" sz="2400" b="1" dirty="0" smtClean="0"/>
              <a:t>Podstawowe </a:t>
            </a:r>
            <a:r>
              <a:rPr lang="pl-PL" sz="2400" b="1" dirty="0"/>
              <a:t>różnice między zajęciami zdalnymi a stacjonarnymi.</a:t>
            </a:r>
            <a:br>
              <a:rPr lang="pl-PL" sz="2400" b="1" dirty="0"/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Wyniki badań. Etap II.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algn="ctr">
              <a:buNone/>
            </a:pPr>
            <a:r>
              <a:rPr lang="pl-PL" dirty="0" smtClean="0"/>
              <a:t>Badanie </a:t>
            </a:r>
            <a:r>
              <a:rPr lang="pl-PL" dirty="0"/>
              <a:t>jakości edukacji zdalnej </a:t>
            </a:r>
            <a:r>
              <a:rPr lang="pl-PL" dirty="0" smtClean="0"/>
              <a:t>Uniwersytetu Wrocławskiego w opiniach studentów.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pl-PL" sz="2400" dirty="0"/>
              <a:t>Charakterystyka społeczno – demograficzna badanej zbiorowości </a:t>
            </a:r>
            <a:r>
              <a:rPr lang="pl-PL" sz="2400" dirty="0" smtClean="0"/>
              <a:t>studentów.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785786" y="1214422"/>
          <a:ext cx="4000528" cy="235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/>
          <p:nvPr/>
        </p:nvGraphicFramePr>
        <p:xfrm>
          <a:off x="5000628" y="1428736"/>
          <a:ext cx="3857652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Wykres 5"/>
          <p:cNvGraphicFramePr/>
          <p:nvPr/>
        </p:nvGraphicFramePr>
        <p:xfrm>
          <a:off x="1142976" y="3500438"/>
          <a:ext cx="3843345" cy="2952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Cel badań.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Cel badań:</a:t>
            </a:r>
          </a:p>
          <a:p>
            <a:pPr>
              <a:buNone/>
            </a:pPr>
            <a:r>
              <a:rPr lang="pl-PL" sz="2400" i="1" dirty="0" smtClean="0"/>
              <a:t>Diagnoza jakości nauczania na Uniwersytecie Wrocławskim w czasie obostrzeń epidemicznych.</a:t>
            </a:r>
          </a:p>
          <a:p>
            <a:pPr>
              <a:buNone/>
            </a:pPr>
            <a:endParaRPr lang="pl-PL" sz="2400" i="1" dirty="0" smtClean="0"/>
          </a:p>
          <a:p>
            <a:r>
              <a:rPr lang="pl-PL" sz="2400" i="1" dirty="0" smtClean="0"/>
              <a:t>Pytania badawcze:</a:t>
            </a:r>
          </a:p>
          <a:p>
            <a:pPr>
              <a:buFontTx/>
              <a:buChar char="-"/>
            </a:pPr>
            <a:r>
              <a:rPr lang="pl-PL" sz="2400" i="1" dirty="0" smtClean="0"/>
              <a:t>W jaki sposób radzono sobie z koniecznością zmiany trybu nauczania ze stacjonarnego na zdalny.</a:t>
            </a:r>
          </a:p>
          <a:p>
            <a:pPr>
              <a:buFontTx/>
              <a:buChar char="-"/>
            </a:pPr>
            <a:r>
              <a:rPr lang="pl-PL" sz="2400" i="1" dirty="0" smtClean="0"/>
              <a:t>Jakie problemy towarzyszyły temu procesowi.</a:t>
            </a:r>
          </a:p>
          <a:p>
            <a:pPr>
              <a:buFontTx/>
              <a:buChar char="-"/>
            </a:pPr>
            <a:r>
              <a:rPr lang="pl-PL" sz="2400" i="1" dirty="0" smtClean="0"/>
              <a:t>Jak oceniano efekty „nauczania zdalnego”.</a:t>
            </a:r>
          </a:p>
          <a:p>
            <a:pPr>
              <a:buFontTx/>
              <a:buChar char="-"/>
            </a:pPr>
            <a:endParaRPr lang="pl-PL" sz="24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l-PL" sz="2400" dirty="0"/>
              <a:t>Badani studenci – rozkład według wydziałów na których studiowano.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l-PL" sz="2400" dirty="0"/>
              <a:t>Rodzaje zajęć, w których uczestniczyli studenci w semestrze zimowym 2020/2021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507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Tygodniowy wymiar czasu poświęconego na zajęcia. Dane w %.</a:t>
            </a: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pl-PL" sz="2400" b="1" dirty="0"/>
              <a:t>Narzędzia wykorzystywane w kontaktach z nauczycielami (do zajęć) i z innymi studentami. Dane w %.</a:t>
            </a:r>
            <a:br>
              <a:rPr lang="pl-PL" sz="2400" b="1" dirty="0"/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pl-PL" sz="2400" dirty="0"/>
              <a:t>Sposobu pracy na zajęciach. Dane w %.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285875"/>
          <a:ext cx="8229600" cy="484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sz="2400" dirty="0"/>
              <a:t>Sposoby weryfikacji  przygotowania na zajęcia. Dane w %.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214438"/>
          <a:ext cx="82296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pl-PL" sz="2400" b="1" dirty="0"/>
              <a:t>Na  jakie problemy studenci natrafili w czasie studiowania zdalnego. Dane w %.</a:t>
            </a:r>
            <a:br>
              <a:rPr lang="pl-PL" sz="2400" b="1" dirty="0"/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285875"/>
          <a:ext cx="822960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Co utrudniało </a:t>
            </a:r>
            <a:r>
              <a:rPr lang="pl-PL" sz="2000" dirty="0"/>
              <a:t>w regularnym uczestniczeniu w zajęciach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sz="2000" dirty="0"/>
              <a:t>Wydarzenia, które zakłócały przebieg spotkań zdalnych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476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Czy nauka zdalna wpłynęła na przyswojenie materiału na </a:t>
            </a:r>
            <a:r>
              <a:rPr lang="pl-PL" sz="2400" dirty="0" err="1"/>
              <a:t>zajęcach</a:t>
            </a:r>
            <a:r>
              <a:rPr lang="pl-PL" sz="2400" dirty="0"/>
              <a:t>?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Przebieg i realizacja badań.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pl-PL" sz="2000" dirty="0" smtClean="0"/>
              <a:t>Badania realizowano dwuetapowo:</a:t>
            </a:r>
            <a:endParaRPr lang="pl-PL" sz="2000" dirty="0"/>
          </a:p>
          <a:p>
            <a:pPr>
              <a:buNone/>
            </a:pPr>
            <a:r>
              <a:rPr lang="pl-PL" sz="2000" dirty="0" smtClean="0"/>
              <a:t>Etap I. Obejmował tylko nauczycieli akademickich. Pytania dotyczyły dwóch semestrów: letniego w roku akademickim 2019/2020 oraz zimowego w roku akademickim 2020/2021. Pomiary zrealizowano w lutym i marcu 2021 roku techniką ankiety internetowej. Zebrano odpowiedzi  od 308 osób, a do dalszej analizy uwzględniono 158 ankiet.</a:t>
            </a:r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Etap II. Obejmował studentów. Pytania dotyczyły tylko semestru zimowego w roku akademickim 2020/2021. Pomiar zrealizowano w okresie lipiec – wrzesień 2021 techniką ankiety internetowej. Zebrano odpowiedzi od 1027 osób, do dalszej analizy zakwalifikowano 880 ankiet,</a:t>
            </a:r>
            <a:endParaRPr lang="pl-PL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sz="2400" dirty="0"/>
              <a:t>Ocena edukacji zdalnej przez studentów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Różnice między edukacją zdalną a „tradycyjną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Podsumowanie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Rekomendacje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Wyniki badań – Etap I.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 smtClean="0"/>
          </a:p>
          <a:p>
            <a:r>
              <a:rPr lang="pl-PL" sz="2800" dirty="0" smtClean="0"/>
              <a:t>Prowadzenie </a:t>
            </a:r>
            <a:r>
              <a:rPr lang="pl-PL" sz="2800" dirty="0"/>
              <a:t>zajęć dydaktycznych w czasie pandemii na Uniwersytecie Wrocławskim w perspektywie nauczycieli </a:t>
            </a:r>
            <a:r>
              <a:rPr lang="pl-PL" sz="2800" dirty="0" smtClean="0"/>
              <a:t>akademickich.</a:t>
            </a:r>
            <a:endParaRPr lang="pl-P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Odsetek </a:t>
            </a:r>
            <a:r>
              <a:rPr lang="pl-PL" sz="2400" b="1" dirty="0"/>
              <a:t>osób prowadzących zajęcia w semestrze letnim w roku akademickim 2019/2020 i 2020/2021 na Uniwersytecie Wrocławskim.</a:t>
            </a:r>
            <a:br>
              <a:rPr lang="pl-PL" sz="2400" b="1" dirty="0"/>
            </a:b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dirty="0"/>
              <a:t>Rodzaje prowadzonych zajęć przez pracowników Uniwersytetu Wrocławskiego w semestrze letnim 20219/2020.</a:t>
            </a:r>
            <a:br>
              <a:rPr lang="pl-PL" sz="2400" b="1" dirty="0"/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dirty="0"/>
              <a:t>Rodzaje prowadzonych zajęć przez pracowników Uniwersytetu Wrocławskiego w semestrze zimowym 2020/2021.</a:t>
            </a:r>
            <a:br>
              <a:rPr lang="pl-PL" sz="2400" b="1" dirty="0"/>
            </a:b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Liczba grup zajęciowych w semestrze letnim roku </a:t>
            </a:r>
            <a:r>
              <a:rPr lang="pl-PL" sz="2400" dirty="0" smtClean="0"/>
              <a:t>2019/2020</a:t>
            </a:r>
            <a:r>
              <a:rPr lang="pl-PL" sz="2400" dirty="0"/>
              <a:t>. Dane w %.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Obciążenie zajęciami na poszczególnych wydziałach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457</Words>
  <Application>Microsoft Office PowerPoint</Application>
  <PresentationFormat>Pokaz na ekranie (4:3)</PresentationFormat>
  <Paragraphs>55</Paragraphs>
  <Slides>33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Motyw pakietu Office</vt:lpstr>
      <vt:lpstr>Badania socjologiczne nad jakością edukacji zdalnej na Uniwersytecie Wrocławskim w perspektywie nauczycieli akademickich i studentów </vt:lpstr>
      <vt:lpstr>Cel badań.</vt:lpstr>
      <vt:lpstr>Przebieg i realizacja badań.</vt:lpstr>
      <vt:lpstr>Wyniki badań – Etap I.</vt:lpstr>
      <vt:lpstr> Odsetek osób prowadzących zajęcia w semestrze letnim w roku akademickim 2019/2020 i 2020/2021 na Uniwersytecie Wrocławskim. </vt:lpstr>
      <vt:lpstr>Rodzaje prowadzonych zajęć przez pracowników Uniwersytetu Wrocławskiego w semestrze letnim 20219/2020. </vt:lpstr>
      <vt:lpstr>Rodzaje prowadzonych zajęć przez pracowników Uniwersytetu Wrocławskiego w semestrze zimowym 2020/2021. </vt:lpstr>
      <vt:lpstr>Liczba grup zajęciowych w semestrze letnim roku 2019/2020. Dane w %.</vt:lpstr>
      <vt:lpstr>Obciążenie zajęciami na poszczególnych wydziałach</vt:lpstr>
      <vt:lpstr>Jak szybko udało się rozpocząć regularne zajęcia ze studentami po wprowadzeniu rozporządzeń o zmianie trybu prowadzenia zajęć na zdalne.</vt:lpstr>
      <vt:lpstr>Tryb pracy zdalnej ze studentami. Dane w %. </vt:lpstr>
      <vt:lpstr>Proszę wskazać narzędzia komunikacji, metody i techniki prowadzenia zajęć ze studentami, które Pan/i wykorzystał/a po wprowadzeniu obostrzeń. Dane w %.</vt:lpstr>
      <vt:lpstr>Jak wyglądała weryfikacja lub sprawdzenie zadanego lub omawianego materiału</vt:lpstr>
      <vt:lpstr>Problemy związane z przejściem ze stacjonarnego na zdalny system nauczania.</vt:lpstr>
      <vt:lpstr>Problemy lub trudności związane z przeprowadzaniem zajęć</vt:lpstr>
      <vt:lpstr>Slajd 16</vt:lpstr>
      <vt:lpstr>Podstawowe różnice między zajęciami zdalnymi a stacjonarnymi. </vt:lpstr>
      <vt:lpstr>Wyniki badań. Etap II.</vt:lpstr>
      <vt:lpstr>Charakterystyka społeczno – demograficzna badanej zbiorowości studentów.</vt:lpstr>
      <vt:lpstr>Badani studenci – rozkład według wydziałów na których studiowano.</vt:lpstr>
      <vt:lpstr>Rodzaje zajęć, w których uczestniczyli studenci w semestrze zimowym 2020/2021</vt:lpstr>
      <vt:lpstr>Tygodniowy wymiar czasu poświęconego na zajęcia. Dane w %. </vt:lpstr>
      <vt:lpstr>Narzędzia wykorzystywane w kontaktach z nauczycielami (do zajęć) i z innymi studentami. Dane w %. </vt:lpstr>
      <vt:lpstr>Sposobu pracy na zajęciach. Dane w %.</vt:lpstr>
      <vt:lpstr>Sposoby weryfikacji  przygotowania na zajęcia. Dane w %.</vt:lpstr>
      <vt:lpstr>Na  jakie problemy studenci natrafili w czasie studiowania zdalnego. Dane w %. </vt:lpstr>
      <vt:lpstr>Co utrudniało w regularnym uczestniczeniu w zajęciach</vt:lpstr>
      <vt:lpstr>Wydarzenia, które zakłócały przebieg spotkań zdalnych</vt:lpstr>
      <vt:lpstr>Czy nauka zdalna wpłynęła na przyswojenie materiału na zajęcach?</vt:lpstr>
      <vt:lpstr>Ocena edukacji zdalnej przez studentów</vt:lpstr>
      <vt:lpstr>Różnice między edukacją zdalną a „tradycyjną</vt:lpstr>
      <vt:lpstr>Podsumowanie</vt:lpstr>
      <vt:lpstr>Rekomendacje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Badania socjologiczne nad jakością edukacji zdalnej na Uniwersytecie Wrocławskim w perspektywie nauczycieli akademickich i studentów </dc:title>
  <dc:creator>wns0905</dc:creator>
  <cp:lastModifiedBy>wns0905</cp:lastModifiedBy>
  <cp:revision>44</cp:revision>
  <dcterms:created xsi:type="dcterms:W3CDTF">2022-01-04T18:45:05Z</dcterms:created>
  <dcterms:modified xsi:type="dcterms:W3CDTF">2022-01-04T21:52:25Z</dcterms:modified>
</cp:coreProperties>
</file>