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Tryb studiów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16-4453-80A2-428C2416A2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16-4453-80A2-428C2416A2BB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6-4453-80A2-428C2416A2B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6-4453-80A2-428C2416A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Arkusz4!$C$26:$C$27</c:f>
              <c:strCache>
                <c:ptCount val="2"/>
                <c:pt idx="0">
                  <c:v>stacjonarny</c:v>
                </c:pt>
                <c:pt idx="1">
                  <c:v>niestacjonarny</c:v>
                </c:pt>
              </c:strCache>
            </c:strRef>
          </c:cat>
          <c:val>
            <c:numRef>
              <c:f>Arkusz4!$D$26:$D$27</c:f>
              <c:numCache>
                <c:formatCode>###0.0</c:formatCode>
                <c:ptCount val="2"/>
                <c:pt idx="0">
                  <c:v>88.264878457669738</c:v>
                </c:pt>
                <c:pt idx="1">
                  <c:v>11.73512154233026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16-4453-80A2-428C2416A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Poziom studiów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D1-4908-9243-4E726F3107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D1-4908-9243-4E726F3107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D1-4908-9243-4E726F3107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Arkusz4!$C$42:$C$44</c:f>
              <c:strCache>
                <c:ptCount val="3"/>
                <c:pt idx="0">
                  <c:v>Licencjackie</c:v>
                </c:pt>
                <c:pt idx="1">
                  <c:v>Magisterskie</c:v>
                </c:pt>
                <c:pt idx="2">
                  <c:v>Jednolite Magisterskie</c:v>
                </c:pt>
              </c:strCache>
            </c:strRef>
          </c:cat>
          <c:val>
            <c:numRef>
              <c:f>Arkusz4!$D$42:$D$44</c:f>
              <c:numCache>
                <c:formatCode>###0.0</c:formatCode>
                <c:ptCount val="3"/>
                <c:pt idx="0">
                  <c:v>69.017632241813601</c:v>
                </c:pt>
                <c:pt idx="1">
                  <c:v>20.906801007556673</c:v>
                </c:pt>
                <c:pt idx="2">
                  <c:v>10.075566750629724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D1-4908-9243-4E726F310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Arkusz2!$C$41:$C$54</c:f>
              <c:strCache>
                <c:ptCount val="14"/>
                <c:pt idx="0">
                  <c:v>Uniwersytet Wrocławski jest uczelnią oferującą interesujące mnie kierunki studiów</c:v>
                </c:pt>
                <c:pt idx="1">
                  <c:v>Uniwersytet Wrocławski jest uczelnią zapewniającą wysoki poziom kształcenia</c:v>
                </c:pt>
                <c:pt idx="2">
                  <c:v>Uniwersytet Wrocławski jest uczelnią charakteryzującą się prestiżem</c:v>
                </c:pt>
                <c:pt idx="3">
                  <c:v>Uniwersytet Wrocławski jest uczelnią, która pozwala mi na zawarcie wielu znajomości</c:v>
                </c:pt>
                <c:pt idx="4">
                  <c:v>Uniwersytet Wrocławski jest uczelnią posiadającą wysokiej klasy kadrę dydaktyczną </c:v>
                </c:pt>
                <c:pt idx="5">
                  <c:v>Uniwersytet Wrocławski jest uczelnią, która umożliwia mi rozwój moich zainteresowań</c:v>
                </c:pt>
                <c:pt idx="6">
                  <c:v>Uniwersytet Wrocławski jest uczelnią zapewniającą dostęp do kierunków studiów atrakcyjnych dla pracodawców</c:v>
                </c:pt>
                <c:pt idx="7">
                  <c:v>Uniwersytet Wrocławski jest uczelnią umożliwiającą mi dostęp do najnowszych zdobyczy wiedzy</c:v>
                </c:pt>
                <c:pt idx="8">
                  <c:v>Uniwersytet Wrocławski jest uczelnią, na której prowadzi się zajęcia w ciekawy i atrakcyjnych sposób</c:v>
                </c:pt>
                <c:pt idx="9">
                  <c:v>Kampus/budynek uczelni znajduje się w dobrej dla mnie lokalizacji</c:v>
                </c:pt>
                <c:pt idx="10">
                  <c:v>Chęć poświęcenia się zawodowo nauce i pozostania naukowcem</c:v>
                </c:pt>
                <c:pt idx="11">
                  <c:v>Chęć studiowania we Wrocławiu, uczelnia nie miała znaczenia</c:v>
                </c:pt>
                <c:pt idx="12">
                  <c:v>Moi koledzy ze szkoły średniej wybrali tę uczelnię</c:v>
                </c:pt>
                <c:pt idx="13">
                  <c:v>Uniwersytet Wrocławski jest uczelnią, na której studiowali moi bliscy (rodzice, rodzeństwo)</c:v>
                </c:pt>
              </c:strCache>
            </c:strRef>
          </c:cat>
          <c:val>
            <c:numRef>
              <c:f>Arkusz2!$D$41:$D$54</c:f>
              <c:numCache>
                <c:formatCode>General</c:formatCode>
                <c:ptCount val="14"/>
                <c:pt idx="0">
                  <c:v>4.394269793228899</c:v>
                </c:pt>
                <c:pt idx="1">
                  <c:v>4.1636056602712301</c:v>
                </c:pt>
                <c:pt idx="2">
                  <c:v>3.9923050280699726</c:v>
                </c:pt>
                <c:pt idx="3">
                  <c:v>3.9391767093762122</c:v>
                </c:pt>
                <c:pt idx="4">
                  <c:v>3.8655915434498183</c:v>
                </c:pt>
                <c:pt idx="5">
                  <c:v>3.8074150414475594</c:v>
                </c:pt>
                <c:pt idx="6">
                  <c:v>3.8021256808604793</c:v>
                </c:pt>
                <c:pt idx="7">
                  <c:v>3.6733432688003869</c:v>
                </c:pt>
                <c:pt idx="8">
                  <c:v>3.625890517866412</c:v>
                </c:pt>
                <c:pt idx="9">
                  <c:v>3.3189885969766402</c:v>
                </c:pt>
                <c:pt idx="10">
                  <c:v>2.7069616743896305</c:v>
                </c:pt>
                <c:pt idx="11">
                  <c:v>2.570159215405547</c:v>
                </c:pt>
                <c:pt idx="12">
                  <c:v>2.3448220222233691</c:v>
                </c:pt>
                <c:pt idx="13">
                  <c:v>1.7580780619868905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6-4893-82E0-548F08C33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1974368"/>
        <c:axId val="421977896"/>
      </c:barChart>
      <c:catAx>
        <c:axId val="421974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1977896"/>
        <c:crosses val="autoZero"/>
        <c:auto val="1"/>
        <c:lblAlgn val="ctr"/>
        <c:lblOffset val="100"/>
        <c:noMultiLvlLbl val="0"/>
      </c:catAx>
      <c:valAx>
        <c:axId val="421977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1974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Arkusz2!$C$82:$C$94</c:f>
              <c:strCache>
                <c:ptCount val="13"/>
                <c:pt idx="0">
                  <c:v>Nauk Społecznych</c:v>
                </c:pt>
                <c:pt idx="1">
                  <c:v>Nauk Biologicznych</c:v>
                </c:pt>
                <c:pt idx="2">
                  <c:v>Chemii</c:v>
                </c:pt>
                <c:pt idx="3">
                  <c:v>Ogółem</c:v>
                </c:pt>
                <c:pt idx="4">
                  <c:v>Filologiczny</c:v>
                </c:pt>
                <c:pt idx="5">
                  <c:v>Kolegium Międzyobszarowych Studiów Indywidualnych</c:v>
                </c:pt>
                <c:pt idx="6">
                  <c:v>Matematyki i Informatyki</c:v>
                </c:pt>
                <c:pt idx="7">
                  <c:v>Prawa, Administracji i Ekonomii</c:v>
                </c:pt>
                <c:pt idx="8">
                  <c:v>Nauk o Ziemi i Kształtowania Środowiska</c:v>
                </c:pt>
                <c:pt idx="9">
                  <c:v>Nauk Historycznych i Pedagogicznych</c:v>
                </c:pt>
                <c:pt idx="10">
                  <c:v>Biotechnologii</c:v>
                </c:pt>
                <c:pt idx="11">
                  <c:v>Fizyki i Astronomii</c:v>
                </c:pt>
                <c:pt idx="12">
                  <c:v>Międzywydziałowe Studium Ochrony Środowiska</c:v>
                </c:pt>
              </c:strCache>
            </c:strRef>
          </c:cat>
          <c:val>
            <c:numRef>
              <c:f>Arkusz2!$D$82:$D$94</c:f>
              <c:numCache>
                <c:formatCode>0.00</c:formatCode>
                <c:ptCount val="13"/>
                <c:pt idx="0">
                  <c:v>3.248944168932971</c:v>
                </c:pt>
                <c:pt idx="1">
                  <c:v>3.3447037598823313</c:v>
                </c:pt>
                <c:pt idx="2">
                  <c:v>3.345573440643864</c:v>
                </c:pt>
                <c:pt idx="3">
                  <c:v>3.4408227793742427</c:v>
                </c:pt>
                <c:pt idx="4">
                  <c:v>3.4459572571601282</c:v>
                </c:pt>
                <c:pt idx="5">
                  <c:v>3.4523809523809526</c:v>
                </c:pt>
                <c:pt idx="6">
                  <c:v>3.4575384690063586</c:v>
                </c:pt>
                <c:pt idx="7">
                  <c:v>3.4704184749595606</c:v>
                </c:pt>
                <c:pt idx="8">
                  <c:v>3.5043956043956039</c:v>
                </c:pt>
                <c:pt idx="9">
                  <c:v>3.5229154562634157</c:v>
                </c:pt>
                <c:pt idx="10">
                  <c:v>3.5714285714285716</c:v>
                </c:pt>
                <c:pt idx="11">
                  <c:v>3.6</c:v>
                </c:pt>
                <c:pt idx="12">
                  <c:v>3.8482142857142856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0-41E1-8BF9-EE6AC945C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2877536"/>
        <c:axId val="422877928"/>
      </c:barChart>
      <c:catAx>
        <c:axId val="422877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2877928"/>
        <c:crosses val="autoZero"/>
        <c:auto val="1"/>
        <c:lblAlgn val="ctr"/>
        <c:lblOffset val="100"/>
        <c:noMultiLvlLbl val="0"/>
      </c:catAx>
      <c:valAx>
        <c:axId val="422877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287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Arkusz6!$B$21:$B$35</c:f>
              <c:strCache>
                <c:ptCount val="15"/>
                <c:pt idx="0">
                  <c:v>Spotkanie w ramach „Dolnośląskiego Festiwalu Nauki’</c:v>
                </c:pt>
                <c:pt idx="1">
                  <c:v>Spotkanie z pracownikami i studentami podczas spotkań w szkole</c:v>
                </c:pt>
                <c:pt idx="2">
                  <c:v>Spotkanie z pracownikami i studentami podczas „Drzwi otwartych” na uczelni</c:v>
                </c:pt>
                <c:pt idx="3">
                  <c:v>Wybór tego kierunku studiów przez moich znajomych</c:v>
                </c:pt>
                <c:pt idx="4">
                  <c:v>Rady kolegów i koleżanek</c:v>
                </c:pt>
                <c:pt idx="5">
                  <c:v> Opinie moich znajomych i innych osób o tym kierunku</c:v>
                </c:pt>
                <c:pt idx="6">
                  <c:v>Rady i oczekiwania rodziców (tradycje rodzinne)</c:v>
                </c:pt>
                <c:pt idx="7">
                  <c:v>Przypadek zdecydował, o podjęciu tych studiów</c:v>
                </c:pt>
                <c:pt idx="8">
                  <c:v>Brak możliwości studiowania kierunku pierwszego wyboru</c:v>
                </c:pt>
                <c:pt idx="9">
                  <c:v>Sposoby prowadzenia zajęć</c:v>
                </c:pt>
                <c:pt idx="10">
                  <c:v>Poziom kadry dydaktycznej nauczającej na tym kierunku studiów </c:v>
                </c:pt>
                <c:pt idx="11">
                  <c:v>Poziom nauczania na tym kierunku studiów</c:v>
                </c:pt>
                <c:pt idx="12">
                  <c:v>Możliwość zdobycia dobrze opłacanej pracy po ukończeniu studiów</c:v>
                </c:pt>
                <c:pt idx="13">
                  <c:v>Możliwość podjęcia ciekawej pracy po zakończeniu studiów  </c:v>
                </c:pt>
                <c:pt idx="14">
                  <c:v>Interesujący programu studiów na tym kierunku i specjalności</c:v>
                </c:pt>
              </c:strCache>
            </c:strRef>
          </c:cat>
          <c:val>
            <c:numRef>
              <c:f>Arkusz6!$C$21:$C$35</c:f>
              <c:numCache>
                <c:formatCode>0.00</c:formatCode>
                <c:ptCount val="15"/>
                <c:pt idx="0">
                  <c:v>1.3642495784148396</c:v>
                </c:pt>
                <c:pt idx="1">
                  <c:v>1.4621212121212122</c:v>
                </c:pt>
                <c:pt idx="2">
                  <c:v>1.5118043844856663</c:v>
                </c:pt>
                <c:pt idx="3">
                  <c:v>1.5218855218855218</c:v>
                </c:pt>
                <c:pt idx="4">
                  <c:v>1.8525695029486098</c:v>
                </c:pt>
                <c:pt idx="5">
                  <c:v>1.8961148648648651</c:v>
                </c:pt>
                <c:pt idx="6">
                  <c:v>1.9318181818181819</c:v>
                </c:pt>
                <c:pt idx="7">
                  <c:v>1.9840067340067342</c:v>
                </c:pt>
                <c:pt idx="8">
                  <c:v>2.0883095037846928</c:v>
                </c:pt>
                <c:pt idx="9">
                  <c:v>3.2711148648648645</c:v>
                </c:pt>
                <c:pt idx="10">
                  <c:v>3.441547518923465</c:v>
                </c:pt>
                <c:pt idx="11">
                  <c:v>3.6094276094276099</c:v>
                </c:pt>
                <c:pt idx="12">
                  <c:v>3.6172006745362557</c:v>
                </c:pt>
                <c:pt idx="13">
                  <c:v>4.0311447811447811</c:v>
                </c:pt>
                <c:pt idx="14">
                  <c:v>4.0537363560033581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3-44FA-9635-3B52C2A78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4417168"/>
        <c:axId val="604424616"/>
      </c:barChart>
      <c:catAx>
        <c:axId val="60441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4424616"/>
        <c:crosses val="autoZero"/>
        <c:auto val="1"/>
        <c:lblAlgn val="ctr"/>
        <c:lblOffset val="100"/>
        <c:noMultiLvlLbl val="0"/>
      </c:catAx>
      <c:valAx>
        <c:axId val="604424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441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Arkusz6!$B$68:$B$80</c:f>
              <c:strCache>
                <c:ptCount val="13"/>
                <c:pt idx="0">
                  <c:v>Nauk Społecznych</c:v>
                </c:pt>
                <c:pt idx="1">
                  <c:v>Nauk Biologicznych</c:v>
                </c:pt>
                <c:pt idx="2">
                  <c:v>Nauk o Ziemi i Kształtowania Środowiska</c:v>
                </c:pt>
                <c:pt idx="3">
                  <c:v>Filologiczny</c:v>
                </c:pt>
                <c:pt idx="4">
                  <c:v>Chemii</c:v>
                </c:pt>
                <c:pt idx="5">
                  <c:v>Nauk Historycznych i Pedagogicznych</c:v>
                </c:pt>
                <c:pt idx="6">
                  <c:v>Ogółem</c:v>
                </c:pt>
                <c:pt idx="7">
                  <c:v>Fizyki i Astronomii</c:v>
                </c:pt>
                <c:pt idx="8">
                  <c:v>Prawa, Administracji i Ekonomii</c:v>
                </c:pt>
                <c:pt idx="9">
                  <c:v>Biotechnologii</c:v>
                </c:pt>
                <c:pt idx="10">
                  <c:v>Międzywydziałowe Studium Ochrony Środowiska</c:v>
                </c:pt>
                <c:pt idx="11">
                  <c:v>Matematyki i Informatyki</c:v>
                </c:pt>
                <c:pt idx="12">
                  <c:v>Kolegium Międzyobszarowych Studiów Indywidualnych</c:v>
                </c:pt>
              </c:strCache>
            </c:strRef>
          </c:cat>
          <c:val>
            <c:numRef>
              <c:f>Arkusz6!$C$68:$C$80</c:f>
              <c:numCache>
                <c:formatCode>0.00</c:formatCode>
                <c:ptCount val="13"/>
                <c:pt idx="0">
                  <c:v>3.4789473684210521</c:v>
                </c:pt>
                <c:pt idx="1">
                  <c:v>3.4910714285714284</c:v>
                </c:pt>
                <c:pt idx="2">
                  <c:v>3.5574519230769241</c:v>
                </c:pt>
                <c:pt idx="3">
                  <c:v>3.5818102992959826</c:v>
                </c:pt>
                <c:pt idx="4">
                  <c:v>3.600402414486922</c:v>
                </c:pt>
                <c:pt idx="5">
                  <c:v>3.6218909199880134</c:v>
                </c:pt>
                <c:pt idx="6">
                  <c:v>3.6706953008167216</c:v>
                </c:pt>
                <c:pt idx="7">
                  <c:v>3.7333333333333329</c:v>
                </c:pt>
                <c:pt idx="8">
                  <c:v>3.767705229520232</c:v>
                </c:pt>
                <c:pt idx="9">
                  <c:v>3.9938271604938271</c:v>
                </c:pt>
                <c:pt idx="10">
                  <c:v>4.083333333333333</c:v>
                </c:pt>
                <c:pt idx="11">
                  <c:v>4.0920012691819538</c:v>
                </c:pt>
                <c:pt idx="12">
                  <c:v>4.166666666666667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AC-4EB0-B272-9C5D17FD3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3373888"/>
        <c:axId val="603371144"/>
      </c:barChart>
      <c:catAx>
        <c:axId val="603373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371144"/>
        <c:crosses val="autoZero"/>
        <c:auto val="1"/>
        <c:lblAlgn val="ctr"/>
        <c:lblOffset val="100"/>
        <c:noMultiLvlLbl val="0"/>
      </c:catAx>
      <c:valAx>
        <c:axId val="603371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37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Arkusz6!$B$82:$B$94</c:f>
              <c:strCache>
                <c:ptCount val="13"/>
                <c:pt idx="0">
                  <c:v>Fizyki i Astronomii</c:v>
                </c:pt>
                <c:pt idx="1">
                  <c:v>Nauk Społecznych</c:v>
                </c:pt>
                <c:pt idx="2">
                  <c:v>Chemii</c:v>
                </c:pt>
                <c:pt idx="3">
                  <c:v>Nauk Biologicznych</c:v>
                </c:pt>
                <c:pt idx="4">
                  <c:v>Nauk Historycznych i Pedagogicznych</c:v>
                </c:pt>
                <c:pt idx="5">
                  <c:v>Filologiczny</c:v>
                </c:pt>
                <c:pt idx="6">
                  <c:v>Ogółem</c:v>
                </c:pt>
                <c:pt idx="7">
                  <c:v>Nauk o Ziemi i Kształtowania Środowiska</c:v>
                </c:pt>
                <c:pt idx="8">
                  <c:v>Biotechnologii</c:v>
                </c:pt>
                <c:pt idx="9">
                  <c:v>Prawa, Administracji i Ekonomii</c:v>
                </c:pt>
                <c:pt idx="10">
                  <c:v>Matematyki i Informatyki</c:v>
                </c:pt>
                <c:pt idx="11">
                  <c:v>Kolegium Międzyobszarowych Studiów Indywidualnych</c:v>
                </c:pt>
                <c:pt idx="12">
                  <c:v>Międzywydziałowe Studium Ochrony Środowiska</c:v>
                </c:pt>
              </c:strCache>
            </c:strRef>
          </c:cat>
          <c:val>
            <c:numRef>
              <c:f>Arkusz6!$C$82:$C$94</c:f>
              <c:numCache>
                <c:formatCode>0.00</c:formatCode>
                <c:ptCount val="13"/>
                <c:pt idx="0">
                  <c:v>1.4476190476190476</c:v>
                </c:pt>
                <c:pt idx="1">
                  <c:v>1.5100303951367786</c:v>
                </c:pt>
                <c:pt idx="2">
                  <c:v>1.538261036196475</c:v>
                </c:pt>
                <c:pt idx="3">
                  <c:v>1.5503883986026843</c:v>
                </c:pt>
                <c:pt idx="4">
                  <c:v>1.5570087189805502</c:v>
                </c:pt>
                <c:pt idx="5">
                  <c:v>1.5771765556539541</c:v>
                </c:pt>
                <c:pt idx="6">
                  <c:v>1.6486518923626992</c:v>
                </c:pt>
                <c:pt idx="7">
                  <c:v>1.6813186813186813</c:v>
                </c:pt>
                <c:pt idx="8">
                  <c:v>1.7195767195767195</c:v>
                </c:pt>
                <c:pt idx="9">
                  <c:v>1.7659208261617898</c:v>
                </c:pt>
                <c:pt idx="10">
                  <c:v>1.9292389853137519</c:v>
                </c:pt>
                <c:pt idx="11">
                  <c:v>2</c:v>
                </c:pt>
                <c:pt idx="12">
                  <c:v>2.2142857142857144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2-4F30-8D58-26C33952F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3379376"/>
        <c:axId val="603379768"/>
      </c:barChart>
      <c:catAx>
        <c:axId val="60337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379768"/>
        <c:crosses val="autoZero"/>
        <c:auto val="1"/>
        <c:lblAlgn val="ctr"/>
        <c:lblOffset val="100"/>
        <c:noMultiLvlLbl val="0"/>
      </c:catAx>
      <c:valAx>
        <c:axId val="603379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37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Arkusz6!$B$97:$B$109</c:f>
              <c:strCache>
                <c:ptCount val="13"/>
                <c:pt idx="0">
                  <c:v>Biotechnologii</c:v>
                </c:pt>
                <c:pt idx="1">
                  <c:v>Kolegium Międzyobszarowych Studiów Indywidualnych</c:v>
                </c:pt>
                <c:pt idx="2">
                  <c:v>Matematyki i Informatyki</c:v>
                </c:pt>
                <c:pt idx="3">
                  <c:v>Prawa, Administracji i Ekonomii</c:v>
                </c:pt>
                <c:pt idx="4">
                  <c:v>Nauk Historycznych i Pedagogicznych</c:v>
                </c:pt>
                <c:pt idx="5">
                  <c:v>Ogółem</c:v>
                </c:pt>
                <c:pt idx="6">
                  <c:v>Filologiczny</c:v>
                </c:pt>
                <c:pt idx="7">
                  <c:v>Nauk o Ziemi i Kształtowania Środowiska</c:v>
                </c:pt>
                <c:pt idx="8">
                  <c:v>Nauk Biologicznych</c:v>
                </c:pt>
                <c:pt idx="9">
                  <c:v>Fizyki i Astronomii</c:v>
                </c:pt>
                <c:pt idx="10">
                  <c:v>Nauk Społecznych</c:v>
                </c:pt>
                <c:pt idx="11">
                  <c:v>Chemii</c:v>
                </c:pt>
                <c:pt idx="12">
                  <c:v>Międzywydziałowe Studium Ochrony Środowiska</c:v>
                </c:pt>
              </c:strCache>
            </c:strRef>
          </c:cat>
          <c:val>
            <c:numRef>
              <c:f>Arkusz6!$C$97:$C$109</c:f>
              <c:numCache>
                <c:formatCode>0.00</c:formatCode>
                <c:ptCount val="13"/>
                <c:pt idx="0">
                  <c:v>1.5185185185185186</c:v>
                </c:pt>
                <c:pt idx="1">
                  <c:v>1.6666666666666665</c:v>
                </c:pt>
                <c:pt idx="2">
                  <c:v>1.6728971962616823</c:v>
                </c:pt>
                <c:pt idx="3">
                  <c:v>1.9033310662002854</c:v>
                </c:pt>
                <c:pt idx="4">
                  <c:v>1.96830985915493</c:v>
                </c:pt>
                <c:pt idx="5">
                  <c:v>2.036158118895715</c:v>
                </c:pt>
                <c:pt idx="6">
                  <c:v>2.0881355932203389</c:v>
                </c:pt>
                <c:pt idx="7">
                  <c:v>2.0923076923076924</c:v>
                </c:pt>
                <c:pt idx="8">
                  <c:v>2.1517857142857144</c:v>
                </c:pt>
                <c:pt idx="9">
                  <c:v>2.1999999999999997</c:v>
                </c:pt>
                <c:pt idx="10">
                  <c:v>2.3421052631578938</c:v>
                </c:pt>
                <c:pt idx="11">
                  <c:v>2.4295774647887329</c:v>
                </c:pt>
                <c:pt idx="12">
                  <c:v>2.6875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6-47E7-8DE4-6EFE108B8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5731232"/>
        <c:axId val="435735936"/>
      </c:barChart>
      <c:catAx>
        <c:axId val="435731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5735936"/>
        <c:crosses val="autoZero"/>
        <c:auto val="1"/>
        <c:lblAlgn val="ctr"/>
        <c:lblOffset val="100"/>
        <c:noMultiLvlLbl val="0"/>
      </c:catAx>
      <c:valAx>
        <c:axId val="435735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573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34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555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611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71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436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62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68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31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7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9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597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845CA-7B3F-4201-BE96-9819363528CD}" type="datetimeFigureOut">
              <a:rPr lang="pl-PL" smtClean="0"/>
              <a:t>15.11.2024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0F87-4CE5-4076-AA21-8A0911346A4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786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Postrzeganie i ocena Uniwersytetu Wrocławskiego przez </a:t>
            </a:r>
            <a:r>
              <a:rPr lang="pl-PL" sz="3200"/>
              <a:t>studentów III </a:t>
            </a:r>
            <a:r>
              <a:rPr lang="pl-PL" sz="3200" dirty="0"/>
              <a:t>roku studiów licencjackich, magisterskich i jednolitych magisterskich – badania socjologiczne.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pPr algn="l"/>
            <a:r>
              <a:rPr lang="pl-PL" dirty="0"/>
              <a:t>				prof. dr hab. Barbara Wiśniewska – Paź</a:t>
            </a:r>
          </a:p>
          <a:p>
            <a:pPr algn="l"/>
            <a:r>
              <a:rPr lang="pl-PL" dirty="0"/>
              <a:t>				dr Grzegorz Kozdraś</a:t>
            </a:r>
          </a:p>
        </p:txBody>
      </p:sp>
    </p:spTree>
    <p:extLst>
      <p:ext uri="{BB962C8B-B14F-4D97-AF65-F5344CB8AC3E}">
        <p14:creationId xmlns:p14="http://schemas.microsoft.com/office/powerpoint/2010/main" val="3583461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567243"/>
              </p:ext>
            </p:extLst>
          </p:nvPr>
        </p:nvGraphicFramePr>
        <p:xfrm>
          <a:off x="914401" y="244704"/>
          <a:ext cx="9968247" cy="6413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0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63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61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ciekawy i atrakcyjny sposób prowadzenia</a:t>
                      </a:r>
                      <a:r>
                        <a:rPr lang="pl-PL" sz="1400" baseline="0" dirty="0">
                          <a:effectLst/>
                        </a:rPr>
                        <a:t> zajęć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możliwość zawarcia wielu znajomości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możliwość rozwoju własnych zainteresowań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dostęp do najnowszych zdobyczy wiedzy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Wybór uczelni ze względu na  kolegów/koleżanki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Filologiczny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3,69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3,94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4,07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3,64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3,88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3,80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2,20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2,29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2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2,67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2,33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90" marR="4269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3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739609"/>
              </p:ext>
            </p:extLst>
          </p:nvPr>
        </p:nvGraphicFramePr>
        <p:xfrm>
          <a:off x="1081824" y="553790"/>
          <a:ext cx="7770076" cy="5782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2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Możliwość rozwoju</a:t>
                      </a:r>
                      <a:r>
                        <a:rPr lang="pl-PL" sz="1400" baseline="0" dirty="0">
                          <a:effectLst/>
                        </a:rPr>
                        <a:t> kariery </a:t>
                      </a:r>
                      <a:r>
                        <a:rPr lang="pl-PL" sz="1400" dirty="0">
                          <a:effectLst/>
                        </a:rPr>
                        <a:t>naukowej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tradycje rodzinne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lokalizacja uczelni/kampusu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Ze względu na miasto - Wrocław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1,81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2,46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2,49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2,47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2,48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2,65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1,26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2,15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8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2,33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57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4004907360"/>
              </p:ext>
            </p:extLst>
          </p:nvPr>
        </p:nvGraphicFramePr>
        <p:xfrm>
          <a:off x="1867437" y="193183"/>
          <a:ext cx="7714445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214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</a:t>
            </a:r>
            <a:r>
              <a:rPr lang="pl-PL" sz="3200" dirty="0"/>
              <a:t>Dlaczego studenci wybierają określone kierunki studiów - czynniki wyboru kierunku studiów</a:t>
            </a:r>
          </a:p>
        </p:txBody>
      </p:sp>
    </p:spTree>
    <p:extLst>
      <p:ext uri="{BB962C8B-B14F-4D97-AF65-F5344CB8AC3E}">
        <p14:creationId xmlns:p14="http://schemas.microsoft.com/office/powerpoint/2010/main" val="1274889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19532"/>
              </p:ext>
            </p:extLst>
          </p:nvPr>
        </p:nvGraphicFramePr>
        <p:xfrm>
          <a:off x="1184854" y="115914"/>
          <a:ext cx="8332633" cy="6632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8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8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Co przesądziło o wyborze danego kierunku studiów (dane w %).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Zdecydowanie tak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Raczej tak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Ani tak ani nie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Raczej nie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Zdecydowanie nie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Interesujący programu studiów na tym kierunku i specjalności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35,9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43,7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12,6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5,5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Możliwość podjęcia ciekawej pracy po zakończeniu studiów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33,9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45,7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5,4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2,5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Możliwość zdobycia dobrze opłacanej pracy po ukończeniu studiów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25,5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35,6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20,2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12,6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6,1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Poziom nauczania na tym kierunku studiów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20,2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37,5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29,1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3,9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Poziom kadry dydaktycznej nauczającej na tym kierunku studiów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18,3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30,5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33,4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12,8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5,0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Sposoby prowadzenia zajęć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28,4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37,3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15,3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Rady i oczekiwania rodziców (tradycje rodzinne)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9,8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13,6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52,2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6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Rady kolegów i koleżanek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22,7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52,7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Wybór tego kierunku studiów przez moich znajomych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71,5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Opinie moich znajomych i innych osób o tym kierunku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3,8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17,5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55,8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8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Brak możliwości studiowania kierunku pierwszego wyboru (brak miejsc na preferowanym kierunku)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14,0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9,6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9,1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59,9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Przypadek zdecydował, o podjęciu tych studiów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7,7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13,2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56,3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2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Spotkanie z pracownikami i studentami podczas „Drzwi otwartych” na uczelni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2,5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4,2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8,4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11,6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73,3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88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Spotkanie z pracownikami i studentami podczas wykładów i spotkań w ramach „Dolnośląskiego Festiwalu Nauki’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7,9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78,8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9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Spotkanie z pracownikami i studentami podczas spotkań w szkole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2,0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7,8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10,1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75,9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47" marR="32447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641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640604118"/>
              </p:ext>
            </p:extLst>
          </p:nvPr>
        </p:nvGraphicFramePr>
        <p:xfrm>
          <a:off x="1493949" y="115910"/>
          <a:ext cx="9710671" cy="651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018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864663"/>
              </p:ext>
            </p:extLst>
          </p:nvPr>
        </p:nvGraphicFramePr>
        <p:xfrm>
          <a:off x="1313647" y="218945"/>
          <a:ext cx="9916729" cy="6135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5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Interesujący program studiów na tym kierunku i specjalności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Możliwość podjęcia ciekawej pracy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Możliwość zdobycia dobrze opłaconej pracy po ukończeniu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Poziom nauczania na tym kierunku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Poziom kadry dydaktycznej nauczającej na tym kierunku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3,44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3,53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3,66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4,20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3,69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3,48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4,53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3,60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3,27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3,19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3,20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8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3,60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3,45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3,38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3,20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3,24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3,46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3,23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3,87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88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3,61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3,44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38" marR="3393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823543"/>
              </p:ext>
            </p:extLst>
          </p:nvPr>
        </p:nvGraphicFramePr>
        <p:xfrm>
          <a:off x="734094" y="386366"/>
          <a:ext cx="10625071" cy="610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75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Sposoby prowadzenia zajęć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i oczekiwania rodziców (tradycje rodzinne)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kolegów i koleżanek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Wybór tego kierunku studiów przez moich znajomych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Opinie moich znajomych i innych osób na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3,22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1,70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2,02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1,62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1,49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1,89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1,61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64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1,67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1,90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18" marR="3541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9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271782"/>
              </p:ext>
            </p:extLst>
          </p:nvPr>
        </p:nvGraphicFramePr>
        <p:xfrm>
          <a:off x="579549" y="257573"/>
          <a:ext cx="10934164" cy="6295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Brak możliwości studiowania kierunku pierwszego wyboru (brak miejsc na preferowanym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Przypadek zdecydował o podjęciu tych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Dni otwartych na uczelni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wykładów i spotkań w ramach Dolnośląskiego Festiwalu Nauki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spotkań w mojej szkole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Filologiczny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1,28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1,95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1,86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2,29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1,74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1,17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1,24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1,47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1,48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6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1,46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90" marR="3219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309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Decyzje o wyborze studiów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Trzy typy decyzji o studiowaniu danego kierunku studiów</a:t>
            </a:r>
            <a:br>
              <a:rPr lang="pl-PL" dirty="0"/>
            </a:br>
            <a:r>
              <a:rPr lang="pl-PL" dirty="0"/>
              <a:t>	1. decyzje o charakterze merytorycznym – interesujący program studiów, zdobycie ciekawej pracy, zdobycie dobrze płatnej pracy, poziom nauczania, poziom kadry dydaktycznej i sposoby prowadzenia zajęć;</a:t>
            </a:r>
          </a:p>
          <a:p>
            <a:pPr marL="0" indent="0">
              <a:buNone/>
            </a:pPr>
            <a:r>
              <a:rPr lang="pl-PL" dirty="0"/>
              <a:t>	2. decyzje o charakterze społecznym - porady rodziców, porady kolegów, wybór danego kierunku przez znajomych, opinie znajomych o kierunku studiów oraz spotkania z pracownikami;</a:t>
            </a:r>
          </a:p>
          <a:p>
            <a:pPr marL="0" indent="0">
              <a:buNone/>
            </a:pPr>
            <a:r>
              <a:rPr lang="pl-PL" dirty="0"/>
              <a:t>	3. decyzje o charakterze losowym - decyzję przypadkową oraz brak możliwości studiowania na wybranym kierunku.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28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Organizacja i przebieg badań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Marzec – kwiecień 2018 – przygotowanie i opracowanie konceptualizacji badań. </a:t>
            </a:r>
          </a:p>
          <a:p>
            <a:r>
              <a:rPr lang="pl-PL" dirty="0"/>
              <a:t>15 – 30 listopada 2018 - gromadzenie materiału badawczego. </a:t>
            </a:r>
          </a:p>
          <a:p>
            <a:r>
              <a:rPr lang="pl-PL" dirty="0"/>
              <a:t>Grudzień 2018 – styczeń 2019 – przygotowanie bazy z danymi do opracowania.</a:t>
            </a:r>
          </a:p>
          <a:p>
            <a:r>
              <a:rPr lang="pl-PL" dirty="0"/>
              <a:t>Marzec – kwiecień 2019 – opracowanie raportu.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9061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63958" y="180305"/>
            <a:ext cx="10515600" cy="759854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Decyzja o charakterze merytorycznym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978941138"/>
              </p:ext>
            </p:extLst>
          </p:nvPr>
        </p:nvGraphicFramePr>
        <p:xfrm>
          <a:off x="1661375" y="940159"/>
          <a:ext cx="7881869" cy="565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4987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6185"/>
            <a:ext cx="10515600" cy="510638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Decyzja o charakterze  społecznym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518420088"/>
              </p:ext>
            </p:extLst>
          </p:nvPr>
        </p:nvGraphicFramePr>
        <p:xfrm>
          <a:off x="553793" y="752474"/>
          <a:ext cx="9092484" cy="5764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0823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07549"/>
            <a:ext cx="10515600" cy="536396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Decyzja o charakterze  losowym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987991583"/>
              </p:ext>
            </p:extLst>
          </p:nvPr>
        </p:nvGraphicFramePr>
        <p:xfrm>
          <a:off x="695459" y="643945"/>
          <a:ext cx="10792496" cy="593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158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600" dirty="0"/>
              <a:t>Źródła informacji o ofercie dydaktycznej</a:t>
            </a:r>
          </a:p>
        </p:txBody>
      </p:sp>
    </p:spTree>
    <p:extLst>
      <p:ext uri="{BB962C8B-B14F-4D97-AF65-F5344CB8AC3E}">
        <p14:creationId xmlns:p14="http://schemas.microsoft.com/office/powerpoint/2010/main" val="1499158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421526"/>
              </p:ext>
            </p:extLst>
          </p:nvPr>
        </p:nvGraphicFramePr>
        <p:xfrm>
          <a:off x="1996222" y="218939"/>
          <a:ext cx="6941715" cy="6414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3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 Jak bardzo ważne są studenta są informacje uzyskane z określonych źródeł (dane w %)</a:t>
                      </a:r>
                      <a:endParaRPr lang="pl-PL" sz="1400" i="1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bardzo istotne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istotne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ani ważne ani nieważne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mało istotne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 Ze strony internetowej Uniwersytetu Wrocławskiego (serwisu rekrutacyjnego)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64,1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28,1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Od nauczyciela w mojej szkole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23,2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63,6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Informacje otrzymane podczas targów edukacyjnych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20,2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62,5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Poszukiwałem informacji na blogach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15,3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21,2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57,6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serwisów internetowych dla kandydatów (dlastudenta.pl, studia.net itp.)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15,4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25,6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18,1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40,9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 Z reklamy na You Tube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73,9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Facebooka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18,7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50,8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Instagrama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18,2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69,7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reklamy telewizyjnej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17,5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80,1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reklamy radiowej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0,5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17,7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80,3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reklamy prasowej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17,7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78,9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 bilboardów i citylighty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17,6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78,4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8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Znajomi opowiadali mi  o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16,6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53,8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96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Ze spotkań organizowanych dla szkół („Drzwi otwartych”, wykładów prowadzonych w szkołach)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18,6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63,7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Od rodziców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66,9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6" marR="3775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30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Organizacja i przebieg badań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Zaproszenia do udziału w badaniach wysłano do 10456 studentów, z czego 8570 stanowili studenci studiów stacjonarnych a 1886 studenci studiów wieczorowych i zaocznych.</a:t>
            </a:r>
          </a:p>
          <a:p>
            <a:r>
              <a:rPr lang="pl-PL" dirty="0"/>
              <a:t>W badaniach udział wzięły 1193 osoby, co stanowi 11,5% całej badanej zbiorowości. </a:t>
            </a:r>
          </a:p>
        </p:txBody>
      </p:sp>
    </p:spTree>
    <p:extLst>
      <p:ext uri="{BB962C8B-B14F-4D97-AF65-F5344CB8AC3E}">
        <p14:creationId xmlns:p14="http://schemas.microsoft.com/office/powerpoint/2010/main" val="371114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021090"/>
              </p:ext>
            </p:extLst>
          </p:nvPr>
        </p:nvGraphicFramePr>
        <p:xfrm>
          <a:off x="1648493" y="822328"/>
          <a:ext cx="7907630" cy="5629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WYDZIAŁ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liczba uczestników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Procent z ogółem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odsetek z wydziału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Filologiczny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297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24,9%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9,7%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Nauk Historycznych i Pedagogicznych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142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11,9%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8,6%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Prawa, Administracji i Ekonomii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249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20,9%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14,1%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Fizyki i Astronomii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1,3%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11,5%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Nauk Biologicznych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9,4%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26,8%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Międzywydziałowe Studium Ochrony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0,7%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11,4%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Nauk o Ziemi i Kształtowania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65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5,4%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13,4%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Nauk Społecznych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95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8,0%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5,9%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Chemii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71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6,0%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15,7%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Matematyki i Informatyki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109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9,1%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20,0%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Biotechnologii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11,7%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7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Kolegium Międzyobszarowych Studiów Indywidualnych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0,3%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14,3%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Ogółem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1193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100,0%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11,4%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3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9527" y="666526"/>
            <a:ext cx="10515600" cy="4884268"/>
          </a:xfrm>
        </p:spPr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793681332"/>
              </p:ext>
            </p:extLst>
          </p:nvPr>
        </p:nvGraphicFramePr>
        <p:xfrm>
          <a:off x="721216" y="666525"/>
          <a:ext cx="5318975" cy="4124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1347323436"/>
              </p:ext>
            </p:extLst>
          </p:nvPr>
        </p:nvGraphicFramePr>
        <p:xfrm>
          <a:off x="5256726" y="577583"/>
          <a:ext cx="6248401" cy="4213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7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	</a:t>
            </a:r>
            <a:r>
              <a:rPr lang="pl-PL" sz="3200" dirty="0"/>
              <a:t>Postrzeganie Uniwersytetu Wrocławskiego przez studentów</a:t>
            </a:r>
          </a:p>
        </p:txBody>
      </p:sp>
    </p:spTree>
    <p:extLst>
      <p:ext uri="{BB962C8B-B14F-4D97-AF65-F5344CB8AC3E}">
        <p14:creationId xmlns:p14="http://schemas.microsoft.com/office/powerpoint/2010/main" val="394504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208685"/>
              </p:ext>
            </p:extLst>
          </p:nvPr>
        </p:nvGraphicFramePr>
        <p:xfrm>
          <a:off x="2125014" y="67031"/>
          <a:ext cx="6619743" cy="6790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5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0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Zdecydowałem/zdecydowałam się na studia na Uniwersytecie Wrocławskim gdyż: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Zdecydowanie tak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Raczej tak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Ani tak ani nie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Raczej nie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Zdecydowanie nie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zapewniającą wysoki poziom kształcenia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32,1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55,8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9,0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0,5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oferującą interesujące mnie kierunki studiów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53,1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36,8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0,5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charakteryzującą się prestiżem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29,8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47,3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16,5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0,9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zapewniającą dostęp do kierunków studiów atrakcyjnych dla pracodawców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50,2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posiadającą wysokiej klasy kadrę dydaktyczną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51,9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uczelnią, na której prowadzi się zajęcia w ciekawy i atrakcyjnych sposób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15,4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29,1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uczelnią, która pozwala mi na zawarcie wielu znajomości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34,5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37,3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18,6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5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uczelnią, która umożliwia mi rozwój moich zainteresowań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23,8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45,4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1,6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2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 umożliwiającą mi dostęp do najnowszych zdobyczy wiedzy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18,6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44,4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25,6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Moi koledzy ze szkoły średniej wybrali tę uczelnię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16,4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25,0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35,6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Chęć poświęcenia się zawodowo nauce i pozostania naukowcem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10,2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18,0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25,8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24,5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21,2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2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Uniwersytet Wrocławski jest uczelnią, na której studiowali moi bliscy (rodzice, rodzeństwo)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13,0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65,6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Kampus/budynek uczelni znajduje się w dobrej dla mnie lokalizacji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26,2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28,7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16,1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19,4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Chęć studiowania we Wrocławiu, uczelnia nie miała znaczenia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10,4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24,1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28,3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65" marR="3266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85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934804"/>
              </p:ext>
            </p:extLst>
          </p:nvPr>
        </p:nvGraphicFramePr>
        <p:xfrm>
          <a:off x="838200" y="0"/>
          <a:ext cx="10515600" cy="676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797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525065"/>
              </p:ext>
            </p:extLst>
          </p:nvPr>
        </p:nvGraphicFramePr>
        <p:xfrm>
          <a:off x="1107583" y="296215"/>
          <a:ext cx="9710671" cy="6207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1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 wysoki poziom kształcenia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interesujące mnie kierunki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 prestiż</a:t>
                      </a:r>
                      <a:r>
                        <a:rPr lang="pl-PL" sz="1400" baseline="0" dirty="0">
                          <a:effectLst/>
                        </a:rPr>
                        <a:t>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Kierunki atrakcyjne dla pracodawców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kadrę dydaktyczną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Filologiczny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Nauk Historycznych i Pedagogicznych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Prawa, Administracji i Ekonomii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Fizyki i Astronomii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4,33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4,67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4,46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4,88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4,13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3,86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4,21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3,69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4,61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3,96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8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Ogółem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4,17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3,88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946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1792</Words>
  <Application>Microsoft Office PowerPoint</Application>
  <PresentationFormat>Panoramiczny</PresentationFormat>
  <Paragraphs>843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Motyw pakietu Office</vt:lpstr>
      <vt:lpstr>Postrzeganie i ocena Uniwersytetu Wrocławskiego przez studentów III roku studiów licencjackich, magisterskich i jednolitych magisterskich – badania socjologiczne.</vt:lpstr>
      <vt:lpstr>Organizacja i przebieg badań</vt:lpstr>
      <vt:lpstr>Organizacja i przebieg badań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Decyzje o wyborze studiów</vt:lpstr>
      <vt:lpstr>Decyzja o charakterze merytorycznym</vt:lpstr>
      <vt:lpstr>Decyzja o charakterze  społecznym</vt:lpstr>
      <vt:lpstr>Decyzja o charakterze  losowym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Postrzeganie i ocena Uniwersytetu Wrocławskiego przez studentów I roku studiów licencjackich, magisterskich i jednolitych magisterskich – badania socjologiczne.</dc:title>
  <dc:creator>g k</dc:creator>
  <cp:lastModifiedBy>Grzegorz Kozdraś</cp:lastModifiedBy>
  <cp:revision>22</cp:revision>
  <dcterms:created xsi:type="dcterms:W3CDTF">2019-06-28T07:34:53Z</dcterms:created>
  <dcterms:modified xsi:type="dcterms:W3CDTF">2024-11-15T00:08:20Z</dcterms:modified>
</cp:coreProperties>
</file>