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zeg\Downloads\modu&#322;%20I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zeg\Downloads\modu&#322;%20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zeg\Downloads\modu&#322;%20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zeg\Downloads\modu&#322;%20I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rzeg\Downloads\modu&#322;%20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DK\Desktop\do%20modu&#322;u%20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zeg\Downloads\modu&#322;%20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6174082497701958"/>
                  <c:y val="-0.1978817592941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F2-43D3-94BA-DE7EE37E5769}"/>
                </c:ext>
              </c:extLst>
            </c:dLbl>
            <c:dLbl>
              <c:idx val="1"/>
              <c:layout>
                <c:manualLayout>
                  <c:x val="0.12818429291689953"/>
                  <c:y val="0.177038655552858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F2-43D3-94BA-DE7EE37E57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Arkusz1!$E$83:$E$84</c:f>
              <c:strCache>
                <c:ptCount val="2"/>
                <c:pt idx="0">
                  <c:v>Kobieta</c:v>
                </c:pt>
                <c:pt idx="1">
                  <c:v>Mężczyzna</c:v>
                </c:pt>
              </c:strCache>
            </c:strRef>
          </c:cat>
          <c:val>
            <c:numRef>
              <c:f>Arkusz1!$G$83:$G$84</c:f>
              <c:numCache>
                <c:formatCode>###0.0</c:formatCode>
                <c:ptCount val="2"/>
                <c:pt idx="0">
                  <c:v>73.269435569755061</c:v>
                </c:pt>
                <c:pt idx="1">
                  <c:v>25.772097976570819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F2-43D3-94BA-DE7EE37E57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Arkusz7!$B$48:$B$66</c:f>
              <c:strCache>
                <c:ptCount val="19"/>
                <c:pt idx="0">
                  <c:v>Dostosowanie infrastruktury budynków do potrzeb osób niepełnosprawnych</c:v>
                </c:pt>
                <c:pt idx="1">
                  <c:v>Możliwość pracy w Kołach Naukowych</c:v>
                </c:pt>
                <c:pt idx="2">
                  <c:v>Możliwość wyjazdów na inne uczelnie w Polsce i zagraniczne</c:v>
                </c:pt>
                <c:pt idx="3">
                  <c:v>Wysokość stypendium naukowego</c:v>
                </c:pt>
                <c:pt idx="4">
                  <c:v>Poznawanie nowych ludzi i spędzanie czasu wolnego z nimi</c:v>
                </c:pt>
                <c:pt idx="5">
                  <c:v>Wyposażenie sal, laboratoriów na Pana/Pani kierunku</c:v>
                </c:pt>
                <c:pt idx="6">
                  <c:v>Możliwości otrzymania stypendiow naukowych</c:v>
                </c:pt>
                <c:pt idx="7">
                  <c:v>Możliwość sprawnego załatwienia sprawy w sekretariacie</c:v>
                </c:pt>
                <c:pt idx="8">
                  <c:v>Możliwość sprawnego załatwienia sprawy w Dziekanacie</c:v>
                </c:pt>
                <c:pt idx="9">
                  <c:v>Możliwość kontaktu osobistego z nauczycielem/wykładowcą</c:v>
                </c:pt>
                <c:pt idx="10">
                  <c:v>Atrakcyjność zajęć opcjonalnych dostępnych na Pana/Pani kierunku</c:v>
                </c:pt>
                <c:pt idx="11">
                  <c:v>Dostępność do tekstów i pomocy naukowo-dydaktycznych na Pana/Pani uczelni</c:v>
                </c:pt>
                <c:pt idx="12">
                  <c:v>Możliwość rozwijania własnych zainteresowań</c:v>
                </c:pt>
                <c:pt idx="13">
                  <c:v>Atrakcyjność specjalności dostępnych na Pana/Pani kierunku</c:v>
                </c:pt>
                <c:pt idx="14">
                  <c:v>Sposób prowadzenia zajęć przez wykladowców/nauczycieli akademickich</c:v>
                </c:pt>
                <c:pt idx="15">
                  <c:v>Zdobycie cenionych przez pracodawców umiejętności</c:v>
                </c:pt>
                <c:pt idx="16">
                  <c:v>Poziom zajęć prowadzonych na Pana/Pani kierunku</c:v>
                </c:pt>
                <c:pt idx="17">
                  <c:v>Jakość programu studiów na Pana/Pani kierunku</c:v>
                </c:pt>
                <c:pt idx="18">
                  <c:v>Zdobycie wykształcenia wyższego</c:v>
                </c:pt>
              </c:strCache>
            </c:strRef>
          </c:cat>
          <c:val>
            <c:numRef>
              <c:f>Arkusz7!$C$48:$C$66</c:f>
              <c:numCache>
                <c:formatCode>0.00</c:formatCode>
                <c:ptCount val="19"/>
                <c:pt idx="0">
                  <c:v>3.1694915254237288</c:v>
                </c:pt>
                <c:pt idx="1">
                  <c:v>3.4418999151823573</c:v>
                </c:pt>
                <c:pt idx="2">
                  <c:v>3.5033840947546526</c:v>
                </c:pt>
                <c:pt idx="3">
                  <c:v>3.5774767146486033</c:v>
                </c:pt>
                <c:pt idx="4">
                  <c:v>3.773920406435225</c:v>
                </c:pt>
                <c:pt idx="5">
                  <c:v>3.8230313293818794</c:v>
                </c:pt>
                <c:pt idx="6">
                  <c:v>3.8288135593220343</c:v>
                </c:pt>
                <c:pt idx="7">
                  <c:v>3.9991525423728813</c:v>
                </c:pt>
                <c:pt idx="8">
                  <c:v>4.0101608806096527</c:v>
                </c:pt>
                <c:pt idx="9">
                  <c:v>4.0372250423011842</c:v>
                </c:pt>
                <c:pt idx="10">
                  <c:v>4.056683587140439</c:v>
                </c:pt>
                <c:pt idx="11">
                  <c:v>4.1175972927241959</c:v>
                </c:pt>
                <c:pt idx="12">
                  <c:v>4.2813559322033905</c:v>
                </c:pt>
                <c:pt idx="13">
                  <c:v>4.3468354430379739</c:v>
                </c:pt>
                <c:pt idx="14">
                  <c:v>4.3717188823031332</c:v>
                </c:pt>
                <c:pt idx="15">
                  <c:v>4.3753169907016058</c:v>
                </c:pt>
                <c:pt idx="16">
                  <c:v>4.375634517766497</c:v>
                </c:pt>
                <c:pt idx="17">
                  <c:v>4.4945147679324897</c:v>
                </c:pt>
                <c:pt idx="18">
                  <c:v>4.5197978096040439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3-48F4-9FD0-9DCE94EDC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8396224"/>
        <c:axId val="588397008"/>
      </c:barChart>
      <c:catAx>
        <c:axId val="588396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8397008"/>
        <c:crosses val="autoZero"/>
        <c:auto val="1"/>
        <c:lblAlgn val="ctr"/>
        <c:lblOffset val="100"/>
        <c:noMultiLvlLbl val="0"/>
      </c:catAx>
      <c:valAx>
        <c:axId val="588397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839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Arkusz1!$E$128:$E$145</c:f>
              <c:strCache>
                <c:ptCount val="18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24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  <c:pt idx="15">
                  <c:v>33</c:v>
                </c:pt>
                <c:pt idx="16">
                  <c:v>36</c:v>
                </c:pt>
                <c:pt idx="17">
                  <c:v>40</c:v>
                </c:pt>
              </c:strCache>
            </c:strRef>
          </c:cat>
          <c:val>
            <c:numRef>
              <c:f>Arkusz1!$F$128:$F$145</c:f>
              <c:numCache>
                <c:formatCode>###0.0</c:formatCode>
                <c:ptCount val="18"/>
                <c:pt idx="0">
                  <c:v>0.85197018104366351</c:v>
                </c:pt>
                <c:pt idx="1">
                  <c:v>1.1714589989350372</c:v>
                </c:pt>
                <c:pt idx="2">
                  <c:v>50.053248136315233</c:v>
                </c:pt>
                <c:pt idx="3">
                  <c:v>17.358892438764641</c:v>
                </c:pt>
                <c:pt idx="4">
                  <c:v>5.4313099041533546</c:v>
                </c:pt>
                <c:pt idx="5">
                  <c:v>13.205537806176784</c:v>
                </c:pt>
                <c:pt idx="6">
                  <c:v>4.2598509052183173</c:v>
                </c:pt>
                <c:pt idx="7">
                  <c:v>2.5559105431309903</c:v>
                </c:pt>
                <c:pt idx="8">
                  <c:v>1.1714589989350372</c:v>
                </c:pt>
                <c:pt idx="9">
                  <c:v>0.53248136315228967</c:v>
                </c:pt>
                <c:pt idx="10">
                  <c:v>0.31948881789137379</c:v>
                </c:pt>
                <c:pt idx="11">
                  <c:v>0.42598509052183176</c:v>
                </c:pt>
                <c:pt idx="12">
                  <c:v>0.10649627263045794</c:v>
                </c:pt>
                <c:pt idx="13">
                  <c:v>0.31948881789137379</c:v>
                </c:pt>
                <c:pt idx="14">
                  <c:v>0.21299254526091588</c:v>
                </c:pt>
                <c:pt idx="15">
                  <c:v>0.10649627263045794</c:v>
                </c:pt>
                <c:pt idx="16">
                  <c:v>0.21299254526091588</c:v>
                </c:pt>
                <c:pt idx="17">
                  <c:v>0.10649627263045794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5-4808-BFA7-BD92E572E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344896"/>
        <c:axId val="93358720"/>
      </c:barChart>
      <c:catAx>
        <c:axId val="93344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358720"/>
        <c:crosses val="autoZero"/>
        <c:auto val="1"/>
        <c:lblAlgn val="ctr"/>
        <c:lblOffset val="100"/>
        <c:noMultiLvlLbl val="0"/>
      </c:catAx>
      <c:valAx>
        <c:axId val="93358720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crossAx val="93344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Arkusz1!$E$34:$E$35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Arkusz1!$G$34:$G$35</c:f>
              <c:numCache>
                <c:formatCode>###0.0</c:formatCode>
                <c:ptCount val="2"/>
                <c:pt idx="0">
                  <c:v>5.6443024494142708</c:v>
                </c:pt>
                <c:pt idx="1">
                  <c:v>94.249201277955279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0-45CF-969D-213888364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58296960"/>
        <c:axId val="58438016"/>
      </c:barChart>
      <c:catAx>
        <c:axId val="58296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58438016"/>
        <c:crosses val="autoZero"/>
        <c:auto val="1"/>
        <c:lblAlgn val="ctr"/>
        <c:lblOffset val="100"/>
        <c:noMultiLvlLbl val="0"/>
      </c:catAx>
      <c:valAx>
        <c:axId val="58438016"/>
        <c:scaling>
          <c:orientation val="minMax"/>
        </c:scaling>
        <c:delete val="0"/>
        <c:axPos val="l"/>
        <c:majorGridlines/>
        <c:numFmt formatCode="###0.0" sourceLinked="1"/>
        <c:majorTickMark val="none"/>
        <c:minorTickMark val="none"/>
        <c:tickLblPos val="nextTo"/>
        <c:spPr>
          <a:ln w="9525">
            <a:noFill/>
          </a:ln>
        </c:spPr>
        <c:crossAx val="58296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Arkusz2!$B$22:$B$35</c:f>
              <c:strCache>
                <c:ptCount val="14"/>
                <c:pt idx="0">
                  <c:v>Uniwersytet Wrocławski jest uczelnią, na której studiowali moi bliscy (rodzice, rodzeństwo)</c:v>
                </c:pt>
                <c:pt idx="1">
                  <c:v>Moi koledzy ze szkoły średniej wybrali tę uczelnię</c:v>
                </c:pt>
                <c:pt idx="2">
                  <c:v>Chęć studiowania we Wrocławiu, uczelnia nie miała znaczenia</c:v>
                </c:pt>
                <c:pt idx="3">
                  <c:v>Chęć poświęcenia się zawodowo nauce i pozostania naukowcem</c:v>
                </c:pt>
                <c:pt idx="4">
                  <c:v>Kampus/budynek uczelni znajduje się w dobrej dla mnie lokalizacji</c:v>
                </c:pt>
                <c:pt idx="5">
                  <c:v>Uniwersytet Wrocławski jest uczelnią, na której prowadzi się zajęcia w ciekawy i atrakcyjnych sposób</c:v>
                </c:pt>
                <c:pt idx="6">
                  <c:v>Uniwersytet Wrocławski jest uczelnią umożliwiającą mi dostęp do najnowszych zdobyczy wiedzy</c:v>
                </c:pt>
                <c:pt idx="7">
                  <c:v>Uniwersytet Wrocławski jest uczelnią, która umożliwia mi rozwój moich zainteresowań</c:v>
                </c:pt>
                <c:pt idx="8">
                  <c:v>Uniwersytet Wrocławski jest uczelnią zapewniającą dostęp do kierunków studiów atrakcyjnych dla pracodawców</c:v>
                </c:pt>
                <c:pt idx="9">
                  <c:v>Uniwersytet Wrocławski jest uczelnią posiadającą wysokiej klasy kadrę dydaktyczną</c:v>
                </c:pt>
                <c:pt idx="10">
                  <c:v>Uniwersytet Wrocławski jest uczelnią, która pozwala mi na zawarcie wielu znajomości</c:v>
                </c:pt>
                <c:pt idx="11">
                  <c:v>Uniwersytet Wrocławski jest uczelnią charakteryzującą się prestiżem</c:v>
                </c:pt>
                <c:pt idx="12">
                  <c:v>Uniwersytet Wrocławski jest uczelnią zapewniającą wysoki poziom kształcenia</c:v>
                </c:pt>
                <c:pt idx="13">
                  <c:v>Uniwersytet Wrocławski jest uczelnią oferującą interesujące mnie kierunki studiów</c:v>
                </c:pt>
              </c:strCache>
            </c:strRef>
          </c:cat>
          <c:val>
            <c:numRef>
              <c:f>Arkusz2!$C$22:$C$35</c:f>
              <c:numCache>
                <c:formatCode>###0.00</c:formatCode>
                <c:ptCount val="14"/>
                <c:pt idx="0">
                  <c:v>4.2310160427807446</c:v>
                </c:pt>
                <c:pt idx="1">
                  <c:v>3.6748400852878489</c:v>
                </c:pt>
                <c:pt idx="2">
                  <c:v>3.4461045891141948</c:v>
                </c:pt>
                <c:pt idx="3">
                  <c:v>3.2395721925133718</c:v>
                </c:pt>
                <c:pt idx="4">
                  <c:v>2.6292735042735056</c:v>
                </c:pt>
                <c:pt idx="5">
                  <c:v>2.3803418803418834</c:v>
                </c:pt>
                <c:pt idx="6">
                  <c:v>2.3009605122732113</c:v>
                </c:pt>
                <c:pt idx="7">
                  <c:v>2.1748400852878444</c:v>
                </c:pt>
                <c:pt idx="8">
                  <c:v>2.1720085470085486</c:v>
                </c:pt>
                <c:pt idx="9">
                  <c:v>2.1183368869936046</c:v>
                </c:pt>
                <c:pt idx="10">
                  <c:v>2.0779082177161148</c:v>
                </c:pt>
                <c:pt idx="11">
                  <c:v>2.0138740661686212</c:v>
                </c:pt>
                <c:pt idx="12">
                  <c:v>1.8306709265175714</c:v>
                </c:pt>
                <c:pt idx="13">
                  <c:v>1.584845250800426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E-418B-9706-CAE0D09B0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141440"/>
        <c:axId val="140800000"/>
      </c:barChart>
      <c:catAx>
        <c:axId val="1321414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40800000"/>
        <c:crosses val="autoZero"/>
        <c:auto val="1"/>
        <c:lblAlgn val="ctr"/>
        <c:lblOffset val="100"/>
        <c:noMultiLvlLbl val="0"/>
      </c:catAx>
      <c:valAx>
        <c:axId val="140800000"/>
        <c:scaling>
          <c:orientation val="minMax"/>
        </c:scaling>
        <c:delete val="0"/>
        <c:axPos val="b"/>
        <c:majorGridlines/>
        <c:numFmt formatCode="###0.00" sourceLinked="1"/>
        <c:majorTickMark val="out"/>
        <c:minorTickMark val="none"/>
        <c:tickLblPos val="nextTo"/>
        <c:crossAx val="132141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Arkusz3!$B$5:$B$19</c:f>
              <c:strCache>
                <c:ptCount val="15"/>
                <c:pt idx="0">
                  <c:v>Interesujący programu studiów na tym kierunku i specjalności</c:v>
                </c:pt>
                <c:pt idx="1">
                  <c:v>Możliwość podjęcia ciekawej pracy po zakończeniu studiów</c:v>
                </c:pt>
                <c:pt idx="2">
                  <c:v>Możliwość zdobycia dobrze opłacanej pracy po ukończeniu studiów</c:v>
                </c:pt>
                <c:pt idx="3">
                  <c:v>Poziom nauczania na tym kierunku studiów</c:v>
                </c:pt>
                <c:pt idx="4">
                  <c:v>Poziom kadry dydaktycznej nauczającej na tym kierunku studiów</c:v>
                </c:pt>
                <c:pt idx="5">
                  <c:v>Sposoby prowadzenia zajęć</c:v>
                </c:pt>
                <c:pt idx="6">
                  <c:v>Rady i oczekiwania rodziców (tradycje rodzinne)</c:v>
                </c:pt>
                <c:pt idx="7">
                  <c:v>Rady kolegów i koleżanek</c:v>
                </c:pt>
                <c:pt idx="8">
                  <c:v>Wybór tego kierunku studiów przez moich znajomych</c:v>
                </c:pt>
                <c:pt idx="9">
                  <c:v>Opinie moich znajomych i innych osób o tym kierunku</c:v>
                </c:pt>
                <c:pt idx="10">
                  <c:v>Brak możliwości studiowania kierunku pierwszego wyboru (brak miejsc na preferowanym kierunku)</c:v>
                </c:pt>
                <c:pt idx="11">
                  <c:v>Przypadek zdecydował, o podjęciu tych studiów</c:v>
                </c:pt>
                <c:pt idx="12">
                  <c:v>Spotkanie z pracownikami i studentami podczas „Drzwi otwartych” na uczelni</c:v>
                </c:pt>
                <c:pt idx="13">
                  <c:v>Spotkanie z pracownikami i studentami podczas wykładów i spotkań w ramach „Dolnośląskiego Festiwalu Nauki’</c:v>
                </c:pt>
                <c:pt idx="14">
                  <c:v>Spotkanie z pracownikami i studentami podczas spotkań w szkole</c:v>
                </c:pt>
              </c:strCache>
            </c:strRef>
          </c:cat>
          <c:val>
            <c:numRef>
              <c:f>Arkusz3!$I$5:$I$19</c:f>
              <c:numCache>
                <c:formatCode>0.0</c:formatCode>
                <c:ptCount val="15"/>
                <c:pt idx="0">
                  <c:v>4.046958377801495</c:v>
                </c:pt>
                <c:pt idx="1">
                  <c:v>4.0235294117647058</c:v>
                </c:pt>
                <c:pt idx="2">
                  <c:v>3.5856531049250537</c:v>
                </c:pt>
                <c:pt idx="3">
                  <c:v>3.5850267379679144</c:v>
                </c:pt>
                <c:pt idx="4">
                  <c:v>3.4230769230769234</c:v>
                </c:pt>
                <c:pt idx="5">
                  <c:v>3.2618025751072959</c:v>
                </c:pt>
                <c:pt idx="6">
                  <c:v>1.9262032085561496</c:v>
                </c:pt>
                <c:pt idx="7">
                  <c:v>1.8715203426124196</c:v>
                </c:pt>
                <c:pt idx="8">
                  <c:v>1.525133689839572</c:v>
                </c:pt>
                <c:pt idx="9">
                  <c:v>1.8850698174006444</c:v>
                </c:pt>
                <c:pt idx="10">
                  <c:v>2.0790598290598292</c:v>
                </c:pt>
                <c:pt idx="11">
                  <c:v>1.9978632478632476</c:v>
                </c:pt>
                <c:pt idx="12">
                  <c:v>1.4994640943193998</c:v>
                </c:pt>
                <c:pt idx="13">
                  <c:v>1.3586723768736619</c:v>
                </c:pt>
                <c:pt idx="14">
                  <c:v>1.4598930481283423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9F-44EF-8C27-6BAAB1688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7092624"/>
        <c:axId val="277085552"/>
      </c:barChart>
      <c:catAx>
        <c:axId val="277092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7085552"/>
        <c:crosses val="autoZero"/>
        <c:auto val="1"/>
        <c:lblAlgn val="ctr"/>
        <c:lblOffset val="100"/>
        <c:noMultiLvlLbl val="0"/>
      </c:catAx>
      <c:valAx>
        <c:axId val="277085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709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Arkusz6!$B$68:$B$80</c:f>
              <c:strCache>
                <c:ptCount val="13"/>
                <c:pt idx="0">
                  <c:v>Nauk Społecznych</c:v>
                </c:pt>
                <c:pt idx="1">
                  <c:v>Nauk Biologicznych</c:v>
                </c:pt>
                <c:pt idx="2">
                  <c:v>Nauk o Ziemi i Kształtowania Środowiska</c:v>
                </c:pt>
                <c:pt idx="3">
                  <c:v>Filologiczny</c:v>
                </c:pt>
                <c:pt idx="4">
                  <c:v>Chemii</c:v>
                </c:pt>
                <c:pt idx="5">
                  <c:v>Nauk Historycznych i Pedagogicznych</c:v>
                </c:pt>
                <c:pt idx="6">
                  <c:v>Ogółem</c:v>
                </c:pt>
                <c:pt idx="7">
                  <c:v>Fizyki i Astronomii</c:v>
                </c:pt>
                <c:pt idx="8">
                  <c:v>Prawa, Administracji i Ekonomii</c:v>
                </c:pt>
                <c:pt idx="9">
                  <c:v>Biotechnologii</c:v>
                </c:pt>
                <c:pt idx="10">
                  <c:v>Międzywydziałowe Studium Ochrony Środowiska</c:v>
                </c:pt>
                <c:pt idx="11">
                  <c:v>Matematyki i Informatyki</c:v>
                </c:pt>
                <c:pt idx="12">
                  <c:v>Kolegium Międzyobszarowych Studiów Indywidualnych</c:v>
                </c:pt>
              </c:strCache>
            </c:strRef>
          </c:cat>
          <c:val>
            <c:numRef>
              <c:f>Arkusz6!$C$68:$C$80</c:f>
              <c:numCache>
                <c:formatCode>0.00</c:formatCode>
                <c:ptCount val="13"/>
                <c:pt idx="0">
                  <c:v>3.4789473684210521</c:v>
                </c:pt>
                <c:pt idx="1">
                  <c:v>3.4910714285714284</c:v>
                </c:pt>
                <c:pt idx="2">
                  <c:v>3.5574519230769241</c:v>
                </c:pt>
                <c:pt idx="3">
                  <c:v>3.5818102992959826</c:v>
                </c:pt>
                <c:pt idx="4">
                  <c:v>3.600402414486922</c:v>
                </c:pt>
                <c:pt idx="5">
                  <c:v>3.6218909199880134</c:v>
                </c:pt>
                <c:pt idx="6">
                  <c:v>3.6706953008167216</c:v>
                </c:pt>
                <c:pt idx="7">
                  <c:v>3.7333333333333329</c:v>
                </c:pt>
                <c:pt idx="8">
                  <c:v>3.767705229520232</c:v>
                </c:pt>
                <c:pt idx="9">
                  <c:v>3.9938271604938271</c:v>
                </c:pt>
                <c:pt idx="10">
                  <c:v>4.083333333333333</c:v>
                </c:pt>
                <c:pt idx="11">
                  <c:v>4.0920012691819538</c:v>
                </c:pt>
                <c:pt idx="12">
                  <c:v>4.166666666666667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6-4733-9274-FFCFE537A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5968680"/>
        <c:axId val="589843800"/>
      </c:barChart>
      <c:catAx>
        <c:axId val="595968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9843800"/>
        <c:crosses val="autoZero"/>
        <c:auto val="1"/>
        <c:lblAlgn val="ctr"/>
        <c:lblOffset val="100"/>
        <c:noMultiLvlLbl val="0"/>
      </c:catAx>
      <c:valAx>
        <c:axId val="589843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95968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Arkusz6!$B$82:$B$94</c:f>
              <c:strCache>
                <c:ptCount val="13"/>
                <c:pt idx="0">
                  <c:v>Fizyki i Astronomii</c:v>
                </c:pt>
                <c:pt idx="1">
                  <c:v>Nauk Społecznych</c:v>
                </c:pt>
                <c:pt idx="2">
                  <c:v>Chemii</c:v>
                </c:pt>
                <c:pt idx="3">
                  <c:v>Nauk Biologicznych</c:v>
                </c:pt>
                <c:pt idx="4">
                  <c:v>Nauk Historycznych i Pedagogicznych</c:v>
                </c:pt>
                <c:pt idx="5">
                  <c:v>Filologiczny</c:v>
                </c:pt>
                <c:pt idx="6">
                  <c:v>Ogółem</c:v>
                </c:pt>
                <c:pt idx="7">
                  <c:v>Nauk o Ziemi i Kształtowania Środowiska</c:v>
                </c:pt>
                <c:pt idx="8">
                  <c:v>Biotechnologii</c:v>
                </c:pt>
                <c:pt idx="9">
                  <c:v>Prawa, Administracji i Ekonomii</c:v>
                </c:pt>
                <c:pt idx="10">
                  <c:v>Matematyki i Informatyki</c:v>
                </c:pt>
                <c:pt idx="11">
                  <c:v>Kolegium Międzyobszarowych Studiów Indywidualnych</c:v>
                </c:pt>
                <c:pt idx="12">
                  <c:v>Międzywydziałowe Studium Ochrony Środowiska</c:v>
                </c:pt>
              </c:strCache>
            </c:strRef>
          </c:cat>
          <c:val>
            <c:numRef>
              <c:f>Arkusz6!$C$82:$C$94</c:f>
              <c:numCache>
                <c:formatCode>0.00</c:formatCode>
                <c:ptCount val="13"/>
                <c:pt idx="0">
                  <c:v>1.4476190476190476</c:v>
                </c:pt>
                <c:pt idx="1">
                  <c:v>1.5100303951367786</c:v>
                </c:pt>
                <c:pt idx="2">
                  <c:v>1.538261036196475</c:v>
                </c:pt>
                <c:pt idx="3">
                  <c:v>1.5503883986026843</c:v>
                </c:pt>
                <c:pt idx="4">
                  <c:v>1.5570087189805502</c:v>
                </c:pt>
                <c:pt idx="5">
                  <c:v>1.5771765556539541</c:v>
                </c:pt>
                <c:pt idx="6">
                  <c:v>1.6486518923626992</c:v>
                </c:pt>
                <c:pt idx="7">
                  <c:v>1.6813186813186813</c:v>
                </c:pt>
                <c:pt idx="8">
                  <c:v>1.7195767195767195</c:v>
                </c:pt>
                <c:pt idx="9">
                  <c:v>1.7659208261617898</c:v>
                </c:pt>
                <c:pt idx="10">
                  <c:v>1.9292389853137519</c:v>
                </c:pt>
                <c:pt idx="11">
                  <c:v>2</c:v>
                </c:pt>
                <c:pt idx="12">
                  <c:v>2.2142857142857144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F2-4406-B456-32E1A96B0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9841448"/>
        <c:axId val="589842232"/>
      </c:barChart>
      <c:catAx>
        <c:axId val="589841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9842232"/>
        <c:crosses val="autoZero"/>
        <c:auto val="1"/>
        <c:lblAlgn val="ctr"/>
        <c:lblOffset val="100"/>
        <c:noMultiLvlLbl val="0"/>
      </c:catAx>
      <c:valAx>
        <c:axId val="589842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984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Arkusz6!$B$97:$B$109</c:f>
              <c:strCache>
                <c:ptCount val="13"/>
                <c:pt idx="0">
                  <c:v>Biotechnologii</c:v>
                </c:pt>
                <c:pt idx="1">
                  <c:v>Kolegium Międzyobszarowych Studiów Indywidualnych</c:v>
                </c:pt>
                <c:pt idx="2">
                  <c:v>Matematyki i Informatyki</c:v>
                </c:pt>
                <c:pt idx="3">
                  <c:v>Prawa, Administracji i Ekonomii</c:v>
                </c:pt>
                <c:pt idx="4">
                  <c:v>Nauk Historycznych i Pedagogicznych</c:v>
                </c:pt>
                <c:pt idx="5">
                  <c:v>Ogółem</c:v>
                </c:pt>
                <c:pt idx="6">
                  <c:v>Filologiczny</c:v>
                </c:pt>
                <c:pt idx="7">
                  <c:v>Nauk o Ziemi i Kształtowania Środowiska</c:v>
                </c:pt>
                <c:pt idx="8">
                  <c:v>Nauk Biologicznych</c:v>
                </c:pt>
                <c:pt idx="9">
                  <c:v>Fizyki i Astronomii</c:v>
                </c:pt>
                <c:pt idx="10">
                  <c:v>Nauk Społecznych</c:v>
                </c:pt>
                <c:pt idx="11">
                  <c:v>Chemii</c:v>
                </c:pt>
                <c:pt idx="12">
                  <c:v>Międzywydziałowe Studium Ochrony Środowiska</c:v>
                </c:pt>
              </c:strCache>
            </c:strRef>
          </c:cat>
          <c:val>
            <c:numRef>
              <c:f>Arkusz6!$C$97:$C$109</c:f>
              <c:numCache>
                <c:formatCode>0.00</c:formatCode>
                <c:ptCount val="13"/>
                <c:pt idx="0">
                  <c:v>1.5185185185185186</c:v>
                </c:pt>
                <c:pt idx="1">
                  <c:v>1.6666666666666665</c:v>
                </c:pt>
                <c:pt idx="2">
                  <c:v>1.6728971962616823</c:v>
                </c:pt>
                <c:pt idx="3">
                  <c:v>1.9033310662002854</c:v>
                </c:pt>
                <c:pt idx="4">
                  <c:v>1.96830985915493</c:v>
                </c:pt>
                <c:pt idx="5">
                  <c:v>2.036158118895715</c:v>
                </c:pt>
                <c:pt idx="6">
                  <c:v>2.0881355932203389</c:v>
                </c:pt>
                <c:pt idx="7">
                  <c:v>2.0923076923076924</c:v>
                </c:pt>
                <c:pt idx="8">
                  <c:v>2.1517857142857144</c:v>
                </c:pt>
                <c:pt idx="9">
                  <c:v>2.1999999999999997</c:v>
                </c:pt>
                <c:pt idx="10">
                  <c:v>2.3421052631578938</c:v>
                </c:pt>
                <c:pt idx="11">
                  <c:v>2.4295774647887329</c:v>
                </c:pt>
                <c:pt idx="12">
                  <c:v>2.6875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8-4A20-8127-E7836DCAC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9843408"/>
        <c:axId val="588396616"/>
      </c:barChart>
      <c:catAx>
        <c:axId val="589843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8396616"/>
        <c:crosses val="autoZero"/>
        <c:auto val="1"/>
        <c:lblAlgn val="ctr"/>
        <c:lblOffset val="100"/>
        <c:noMultiLvlLbl val="0"/>
      </c:catAx>
      <c:valAx>
        <c:axId val="588396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984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Arkusz4!$B$21:$B$35</c:f>
              <c:strCache>
                <c:ptCount val="15"/>
                <c:pt idx="0">
                  <c:v>Z reklamy radiowej</c:v>
                </c:pt>
                <c:pt idx="1">
                  <c:v>Z reklamy telewizyjnej</c:v>
                </c:pt>
                <c:pt idx="2">
                  <c:v>Z reklamy prasowej</c:v>
                </c:pt>
                <c:pt idx="3">
                  <c:v>Z bilboardów i citylighty</c:v>
                </c:pt>
                <c:pt idx="4">
                  <c:v> Z reklamy na You Tube</c:v>
                </c:pt>
                <c:pt idx="5">
                  <c:v>Z Instagrama</c:v>
                </c:pt>
                <c:pt idx="6">
                  <c:v>Od rodziców</c:v>
                </c:pt>
                <c:pt idx="7">
                  <c:v>Od nauczyciela w mojej szkole</c:v>
                </c:pt>
                <c:pt idx="8">
                  <c:v>Ze spotkań organizowanych dla szkół („Drzwi otwartych”, wykładów prowadzonych w szkołach)</c:v>
                </c:pt>
                <c:pt idx="9">
                  <c:v>Informacje otrzymane podczas targów edukacyjnych</c:v>
                </c:pt>
                <c:pt idx="10">
                  <c:v>Znajomi opowiadali mi  o tym kierunku</c:v>
                </c:pt>
                <c:pt idx="11">
                  <c:v>Z Facebooka</c:v>
                </c:pt>
                <c:pt idx="12">
                  <c:v>Z serwisów internetowych dla kandydatów (dlastudenta.pl, studia.net itp.)</c:v>
                </c:pt>
                <c:pt idx="13">
                  <c:v>Poszukiwałem informacji na serwisach społecznościowych</c:v>
                </c:pt>
                <c:pt idx="14">
                  <c:v> Ze strony internetowej Uniwersytetu Wrocławskiego (serwisu rekrutacyjnego)</c:v>
                </c:pt>
              </c:strCache>
            </c:strRef>
          </c:cat>
          <c:val>
            <c:numRef>
              <c:f>Arkusz4!$C$21:$C$35</c:f>
              <c:numCache>
                <c:formatCode>###0.00</c:formatCode>
                <c:ptCount val="15"/>
                <c:pt idx="0">
                  <c:v>3.7857142857142843</c:v>
                </c:pt>
                <c:pt idx="1">
                  <c:v>3.7667766776677651</c:v>
                </c:pt>
                <c:pt idx="2">
                  <c:v>3.7480748074807488</c:v>
                </c:pt>
                <c:pt idx="3">
                  <c:v>3.7337016574585622</c:v>
                </c:pt>
                <c:pt idx="4">
                  <c:v>3.6608122941822181</c:v>
                </c:pt>
                <c:pt idx="5">
                  <c:v>3.523600439077935</c:v>
                </c:pt>
                <c:pt idx="6">
                  <c:v>3.5021978021978013</c:v>
                </c:pt>
                <c:pt idx="7">
                  <c:v>3.4760348583878016</c:v>
                </c:pt>
                <c:pt idx="8">
                  <c:v>3.4004400440044003</c:v>
                </c:pt>
                <c:pt idx="9">
                  <c:v>3.3848684210526323</c:v>
                </c:pt>
                <c:pt idx="10">
                  <c:v>3.1812227074235873</c:v>
                </c:pt>
                <c:pt idx="11">
                  <c:v>3.0953947368421058</c:v>
                </c:pt>
                <c:pt idx="12">
                  <c:v>2.8418756815703401</c:v>
                </c:pt>
                <c:pt idx="13">
                  <c:v>2.6936542669584251</c:v>
                </c:pt>
                <c:pt idx="14">
                  <c:v>1.4823529411764707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C-4A48-8FF7-4BE0150FA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347072"/>
        <c:axId val="117348608"/>
      </c:barChart>
      <c:catAx>
        <c:axId val="1173470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17348608"/>
        <c:crosses val="autoZero"/>
        <c:auto val="1"/>
        <c:lblAlgn val="ctr"/>
        <c:lblOffset val="100"/>
        <c:noMultiLvlLbl val="0"/>
      </c:catAx>
      <c:valAx>
        <c:axId val="117348608"/>
        <c:scaling>
          <c:orientation val="minMax"/>
        </c:scaling>
        <c:delete val="0"/>
        <c:axPos val="b"/>
        <c:majorGridlines/>
        <c:numFmt formatCode="###0.00" sourceLinked="1"/>
        <c:majorTickMark val="out"/>
        <c:minorTickMark val="none"/>
        <c:tickLblPos val="nextTo"/>
        <c:crossAx val="117347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67E506-32B0-3374-06CF-99AAA5BC0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7A63D4-588B-DD2F-148B-2443EECFC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6790FAD-DA73-1FF7-81E6-6956C37B4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D3159C-9834-DF9F-4957-8AEC80D9F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B7A5C4-2E8E-3B66-4822-842465CA1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1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2484ED-0504-DFEC-4409-762C3E6E6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64F6467-C05B-DB2F-1D0D-0E17ABD21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DB1E45-9476-93B0-1523-F26608C7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3DF2CF-CE62-D265-D367-94F827215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293FA7-AD94-AAAD-ABD8-A506C13DB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886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638DB76-34E1-456F-E73C-94B6DE0F2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77581F4-2215-4F84-1219-8390DE839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F9EF73-B2B4-9237-33B6-7760F42F8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CC79E3-E5D8-FD4B-B292-C77AD715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4E9507-1633-FAE5-A277-0D1DE5C4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603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B14B40-2846-6F00-4424-C54A3477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364D27-3890-92A0-13EE-830EEAA8C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BBCB97-AEFC-3590-7827-29C5BBA2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F33CE17-804B-378F-D5E8-8F650DD3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F11672-1637-FC1D-B80C-182CDBC09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42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97807D-965F-7012-18C1-33499904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4C958A-7A38-7EC1-9F23-97ECAF631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210F71-39FE-260B-B456-553078300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8F302E-338D-146A-6669-B05672C2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9A5AB5-FD40-8624-E132-B283FAFA6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243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35CC07-3736-25F8-42C6-F15BAB4A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512ECB-79F2-3DC5-B415-6E853F037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ED27D14-1F71-45D5-C628-4AB7FE130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DFDDFE-8EFE-7CF1-8864-D68D1F9DD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C026931-3E96-CF08-49D7-E3D5D722D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A70FC26-F5C4-197B-FFC4-FBD2858C8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6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5AC001-D825-368A-69EC-8AA6854DD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B9C3B2A-EDC7-92BF-53FF-C4F2FF7DE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2D7DEF2-FAE2-9680-53A2-7F5E77AC1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71F9A4A-0017-6CBD-E1C2-854A7C902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5AA5A02-38FC-B256-6CA9-57E404E58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0704FF6-C91C-FA8E-BB07-11D97FA8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5745A5E-73BB-3CBE-3D41-81C68FA4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1095B7A-C1E4-750F-E282-3DC56A76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00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8B04CF-1990-5062-317C-675E0113D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4B801EC-22B4-B2D4-3EF1-1E96CA51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DF11AA2-216E-937E-31C6-44FA96A3C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73E1F82-E3C2-00A3-02D5-6C971DE0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89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89FB5B6-B21C-395D-A773-9E2FD24E5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4F579B5-DCE3-54C8-3911-61A4ECC6D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186B0BC-CAA0-760D-3147-DE82F3A0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49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33C6DC-5E25-AFBE-84A7-00232472A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A37EF8-9D04-5C6A-EE4B-6B2BC26F3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F9FA5F5-C99B-EA25-B652-E8D3D734F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1AED87B-D134-45E2-F273-E8F0B42E9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9EF6B1-3FCB-8497-804A-FCF61A561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C74334-21DD-A823-CCCF-F866ABA7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209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17D5D7-AE84-BADA-05D6-1360DEF58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E7D6EFC-65B3-114D-5736-A76BC3E85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CF1F0E-BFA4-EE0D-8164-D31FC45E8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0E37E79-4493-5F19-BD59-3A22F45C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359D1BC-F464-EC06-77E2-85F51628C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190C09-9BB1-5AF8-69BA-54F5CF13E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22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6234AD0-F7D3-7FC8-0077-653A76EBF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1054F1-50E6-D7CD-701E-2FC468C84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D2CFCC-8247-E932-B17D-49DDC97D3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8FFE0-4040-44AA-B8E2-4D21EFD2028B}" type="datetimeFigureOut">
              <a:rPr lang="pl-PL" smtClean="0"/>
              <a:t>02.11.2022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6AEED6-3919-939C-50B3-8AB303F21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CE9BB3D-759E-0A5F-C753-63F3246C6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D2963-BDB2-4070-BA21-C2F0A592DC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161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9BAD42-170A-1977-AE7E-F4F03EB60D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3200" kern="1400" spc="-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Wizerunek Uniwersytetu wrocławskiego w opiniach studentów pierwszego roku studiów licencjackich, magisterskich i jednolitych magisterskich. Raport z badań socjologicznych - moduł I.</a:t>
            </a:r>
            <a:br>
              <a:rPr lang="pl-PL" sz="1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B8C176-96E2-0D32-69AA-9AD377A723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hab. Prof. </a:t>
            </a:r>
            <a:r>
              <a:rPr lang="pl-PL" dirty="0" err="1"/>
              <a:t>Uwr</a:t>
            </a:r>
            <a:r>
              <a:rPr lang="pl-PL" dirty="0"/>
              <a:t> Barbara Wiśniewska – Paź</a:t>
            </a:r>
          </a:p>
          <a:p>
            <a:r>
              <a:rPr lang="pl-PL" dirty="0"/>
              <a:t>Dr Grzegorz Kozdraś</a:t>
            </a:r>
          </a:p>
        </p:txBody>
      </p:sp>
    </p:spTree>
    <p:extLst>
      <p:ext uri="{BB962C8B-B14F-4D97-AF65-F5344CB8AC3E}">
        <p14:creationId xmlns:p14="http://schemas.microsoft.com/office/powerpoint/2010/main" val="1090580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DA04455-B972-9E8F-B12B-3CD0E0504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304064"/>
              </p:ext>
            </p:extLst>
          </p:nvPr>
        </p:nvGraphicFramePr>
        <p:xfrm>
          <a:off x="396240" y="335280"/>
          <a:ext cx="11247121" cy="6197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5143">
                  <a:extLst>
                    <a:ext uri="{9D8B030D-6E8A-4147-A177-3AD203B41FA5}">
                      <a16:colId xmlns:a16="http://schemas.microsoft.com/office/drawing/2014/main" val="332992080"/>
                    </a:ext>
                  </a:extLst>
                </a:gridCol>
                <a:gridCol w="1293666">
                  <a:extLst>
                    <a:ext uri="{9D8B030D-6E8A-4147-A177-3AD203B41FA5}">
                      <a16:colId xmlns:a16="http://schemas.microsoft.com/office/drawing/2014/main" val="622361623"/>
                    </a:ext>
                  </a:extLst>
                </a:gridCol>
                <a:gridCol w="1244336">
                  <a:extLst>
                    <a:ext uri="{9D8B030D-6E8A-4147-A177-3AD203B41FA5}">
                      <a16:colId xmlns:a16="http://schemas.microsoft.com/office/drawing/2014/main" val="3720520282"/>
                    </a:ext>
                  </a:extLst>
                </a:gridCol>
                <a:gridCol w="2048407">
                  <a:extLst>
                    <a:ext uri="{9D8B030D-6E8A-4147-A177-3AD203B41FA5}">
                      <a16:colId xmlns:a16="http://schemas.microsoft.com/office/drawing/2014/main" val="6533897"/>
                    </a:ext>
                  </a:extLst>
                </a:gridCol>
                <a:gridCol w="1245569">
                  <a:extLst>
                    <a:ext uri="{9D8B030D-6E8A-4147-A177-3AD203B41FA5}">
                      <a16:colId xmlns:a16="http://schemas.microsoft.com/office/drawing/2014/main" val="2383206081"/>
                    </a:ext>
                  </a:extLst>
                </a:gridCol>
              </a:tblGrid>
              <a:tr h="1024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Wydział: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kariera naukowca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tradycje rodzinne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lokalizacja uczelni/kampusu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Wrocław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7145955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Filologiczny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3,45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4,21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2,43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3,27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57448452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Historycznych i Pedagogicznych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3,18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4,08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3,57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18242586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Prawa, Administracji i Ekonomii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3,44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4,08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326952840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Fizyki i Astronomii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4,82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3,36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3,82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98611253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Nauk Biologicznych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2,60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4,48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3,45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3,40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21669186"/>
                  </a:ext>
                </a:extLst>
              </a:tr>
              <a:tr h="643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Międzywydziałowe Studium Ochrony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3,86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2,86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1,43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51706677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o Ziemi i Kształtowania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3,35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4,31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2,47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3,24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80234905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Społecznych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3,49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4,30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3,96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3,41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88567440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Chemii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2,51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4,76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2,68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3,63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84449211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Matematyki i Informatyki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3,62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4,06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2,79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3,72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48812675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Biotechnologii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2,43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4,38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3,81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85939287"/>
                  </a:ext>
                </a:extLst>
              </a:tr>
              <a:tr h="687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Kolegium Międzyobszarowych Studiów Indywidualnych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5,00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4,50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88973"/>
                  </a:ext>
                </a:extLst>
              </a:tr>
              <a:tr h="349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Ogółem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3,24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4,23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2,63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3,45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03809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820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08DA4B-D9A7-BB4D-8E59-65A83062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635"/>
          </a:xfrm>
        </p:spPr>
        <p:txBody>
          <a:bodyPr/>
          <a:lstStyle/>
          <a:p>
            <a:r>
              <a:rPr lang="pl-PL" sz="2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Charakterystyki wyboru kierunków studiów.</a:t>
            </a:r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BA0BF661-7339-77B5-8B68-CBD2DAC93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672894"/>
              </p:ext>
            </p:extLst>
          </p:nvPr>
        </p:nvGraphicFramePr>
        <p:xfrm>
          <a:off x="838200" y="873760"/>
          <a:ext cx="10673080" cy="5879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2280">
                  <a:extLst>
                    <a:ext uri="{9D8B030D-6E8A-4147-A177-3AD203B41FA5}">
                      <a16:colId xmlns:a16="http://schemas.microsoft.com/office/drawing/2014/main" val="1909447969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518886443"/>
                    </a:ext>
                  </a:extLst>
                </a:gridCol>
                <a:gridCol w="716887">
                  <a:extLst>
                    <a:ext uri="{9D8B030D-6E8A-4147-A177-3AD203B41FA5}">
                      <a16:colId xmlns:a16="http://schemas.microsoft.com/office/drawing/2014/main" val="4110553165"/>
                    </a:ext>
                  </a:extLst>
                </a:gridCol>
                <a:gridCol w="1108768">
                  <a:extLst>
                    <a:ext uri="{9D8B030D-6E8A-4147-A177-3AD203B41FA5}">
                      <a16:colId xmlns:a16="http://schemas.microsoft.com/office/drawing/2014/main" val="3457137913"/>
                    </a:ext>
                  </a:extLst>
                </a:gridCol>
                <a:gridCol w="1122471">
                  <a:extLst>
                    <a:ext uri="{9D8B030D-6E8A-4147-A177-3AD203B41FA5}">
                      <a16:colId xmlns:a16="http://schemas.microsoft.com/office/drawing/2014/main" val="3261066081"/>
                    </a:ext>
                  </a:extLst>
                </a:gridCol>
                <a:gridCol w="1146354">
                  <a:extLst>
                    <a:ext uri="{9D8B030D-6E8A-4147-A177-3AD203B41FA5}">
                      <a16:colId xmlns:a16="http://schemas.microsoft.com/office/drawing/2014/main" val="3263185041"/>
                    </a:ext>
                  </a:extLst>
                </a:gridCol>
              </a:tblGrid>
              <a:tr h="497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Co przesądziło o wyborze danego kierunku studiów na Uniwersytecie Wrocławskim (dane w %).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Zdecydowanie tak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Raczej tak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Ani tak ani nie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Raczej nie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Zdecydowanie nie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extLst>
                  <a:ext uri="{0D108BD9-81ED-4DB2-BD59-A6C34878D82A}">
                    <a16:rowId xmlns:a16="http://schemas.microsoft.com/office/drawing/2014/main" val="1975911792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Interesujący programu studiów na tym kierunku i specjalności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35,2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44,6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12,6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971729473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Możliwość podjęcia ciekawej pracy po zakończeniu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34,1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45,1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12,3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416225843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Możliwość zdobycia dobrze opłacanej pracy po ukończeniu studiów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24,9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35,0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20,0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13,7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810139645"/>
                  </a:ext>
                </a:extLst>
              </a:tr>
              <a:tr h="3279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Poziom nauczania na tym kierunku studiów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19,3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37,3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29,8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9,8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742333109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Poziom kadry dydaktycznej nauczającej na tym kierunku studiów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17,7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30,3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33,2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13,9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4250704453"/>
                  </a:ext>
                </a:extLst>
              </a:tr>
              <a:tr h="190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Sposoby prowadzenia zajęć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12,4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28,8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37,3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15,5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768658118"/>
                  </a:ext>
                </a:extLst>
              </a:tr>
              <a:tr h="3294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Rady i oczekiwania rodziców (tradycje rodzinne)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9,6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14,5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19,7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52,4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2002810166"/>
                  </a:ext>
                </a:extLst>
              </a:tr>
              <a:tr h="190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Rady kolegów i koleżanek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8,6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14,1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22,9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51,8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801528341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Wybór tego kierunku studiów przez moich znajomych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13,5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71,8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4217961062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Opinie moich znajomych i innych osób o tym kierunku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11,2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11,5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17,4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56,3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755137100"/>
                  </a:ext>
                </a:extLst>
              </a:tr>
              <a:tr h="524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Brak możliwości studiowania kierunku pierwszego wyboru (brak miejsc na preferowanym kierunku)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13,6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10,3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9,0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60,3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1562658974"/>
                  </a:ext>
                </a:extLst>
              </a:tr>
              <a:tr h="3294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Przypadek zdecydował, o podjęciu tych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9,2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14,4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12,6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56,1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729621842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„Drzwi otwartych” na uczelni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11,5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74,0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1774403497"/>
                  </a:ext>
                </a:extLst>
              </a:tr>
              <a:tr h="524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wykładów i spotkań w ramach „Dolnośląskiego Festiwalu Nauki’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8,0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9,5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79,3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2703961029"/>
                  </a:ext>
                </a:extLst>
              </a:tr>
              <a:tr h="351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spotkań w szkole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9,9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76,1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978437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735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C3C2EFE6-D2BA-0361-B8C0-8088C464E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1854755"/>
              </p:ext>
            </p:extLst>
          </p:nvPr>
        </p:nvGraphicFramePr>
        <p:xfrm>
          <a:off x="792480" y="396239"/>
          <a:ext cx="10546080" cy="6177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0174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BEDDF01-4340-3933-1B7E-934B8ACFD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061710"/>
              </p:ext>
            </p:extLst>
          </p:nvPr>
        </p:nvGraphicFramePr>
        <p:xfrm>
          <a:off x="508000" y="314960"/>
          <a:ext cx="11084560" cy="6289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2437">
                  <a:extLst>
                    <a:ext uri="{9D8B030D-6E8A-4147-A177-3AD203B41FA5}">
                      <a16:colId xmlns:a16="http://schemas.microsoft.com/office/drawing/2014/main" val="3372152427"/>
                    </a:ext>
                  </a:extLst>
                </a:gridCol>
                <a:gridCol w="1377748">
                  <a:extLst>
                    <a:ext uri="{9D8B030D-6E8A-4147-A177-3AD203B41FA5}">
                      <a16:colId xmlns:a16="http://schemas.microsoft.com/office/drawing/2014/main" val="369353801"/>
                    </a:ext>
                  </a:extLst>
                </a:gridCol>
                <a:gridCol w="1212374">
                  <a:extLst>
                    <a:ext uri="{9D8B030D-6E8A-4147-A177-3AD203B41FA5}">
                      <a16:colId xmlns:a16="http://schemas.microsoft.com/office/drawing/2014/main" val="1880387470"/>
                    </a:ext>
                  </a:extLst>
                </a:gridCol>
                <a:gridCol w="1295061">
                  <a:extLst>
                    <a:ext uri="{9D8B030D-6E8A-4147-A177-3AD203B41FA5}">
                      <a16:colId xmlns:a16="http://schemas.microsoft.com/office/drawing/2014/main" val="4185332910"/>
                    </a:ext>
                  </a:extLst>
                </a:gridCol>
                <a:gridCol w="1155387">
                  <a:extLst>
                    <a:ext uri="{9D8B030D-6E8A-4147-A177-3AD203B41FA5}">
                      <a16:colId xmlns:a16="http://schemas.microsoft.com/office/drawing/2014/main" val="4246722388"/>
                    </a:ext>
                  </a:extLst>
                </a:gridCol>
                <a:gridCol w="1461553">
                  <a:extLst>
                    <a:ext uri="{9D8B030D-6E8A-4147-A177-3AD203B41FA5}">
                      <a16:colId xmlns:a16="http://schemas.microsoft.com/office/drawing/2014/main" val="345351635"/>
                    </a:ext>
                  </a:extLst>
                </a:gridCol>
              </a:tblGrid>
              <a:tr h="2163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 Co przesądziło o wyborze danego kierunku studiów.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Interesujący program studiów na tym kierunku i specjalności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Możliwość podjęcia ciekawej pracy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Możliwość zdobycia dobrze opłaconej pracy po ukończeniu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Poziom nauczania na tym kierunku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Poziom kadry dydaktycznej nauczającej na tym kierunku studiów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66539332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2,65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34346918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2,14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2,99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4290484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1,92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32869682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61386458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2,93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78614259"/>
                  </a:ext>
                </a:extLst>
              </a:tr>
              <a:tr h="5130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1,71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75145997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2,45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94825626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2,68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2,90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56743145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2,25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2,52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39617578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1,89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2,17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52440054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1,81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37462480"/>
                  </a:ext>
                </a:extLst>
              </a:tr>
              <a:tr h="547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1,50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95784740"/>
                  </a:ext>
                </a:extLst>
              </a:tr>
              <a:tr h="278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1,98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2,58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52548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616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BA7D204-007D-F3F0-1107-BDA64785B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764753"/>
              </p:ext>
            </p:extLst>
          </p:nvPr>
        </p:nvGraphicFramePr>
        <p:xfrm>
          <a:off x="304800" y="304800"/>
          <a:ext cx="11440161" cy="6187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5182">
                  <a:extLst>
                    <a:ext uri="{9D8B030D-6E8A-4147-A177-3AD203B41FA5}">
                      <a16:colId xmlns:a16="http://schemas.microsoft.com/office/drawing/2014/main" val="2522597722"/>
                    </a:ext>
                  </a:extLst>
                </a:gridCol>
                <a:gridCol w="1493449">
                  <a:extLst>
                    <a:ext uri="{9D8B030D-6E8A-4147-A177-3AD203B41FA5}">
                      <a16:colId xmlns:a16="http://schemas.microsoft.com/office/drawing/2014/main" val="1459200099"/>
                    </a:ext>
                  </a:extLst>
                </a:gridCol>
                <a:gridCol w="1419640">
                  <a:extLst>
                    <a:ext uri="{9D8B030D-6E8A-4147-A177-3AD203B41FA5}">
                      <a16:colId xmlns:a16="http://schemas.microsoft.com/office/drawing/2014/main" val="2869258118"/>
                    </a:ext>
                  </a:extLst>
                </a:gridCol>
                <a:gridCol w="1192452">
                  <a:extLst>
                    <a:ext uri="{9D8B030D-6E8A-4147-A177-3AD203B41FA5}">
                      <a16:colId xmlns:a16="http://schemas.microsoft.com/office/drawing/2014/main" val="3091275361"/>
                    </a:ext>
                  </a:extLst>
                </a:gridCol>
                <a:gridCol w="1269719">
                  <a:extLst>
                    <a:ext uri="{9D8B030D-6E8A-4147-A177-3AD203B41FA5}">
                      <a16:colId xmlns:a16="http://schemas.microsoft.com/office/drawing/2014/main" val="103608914"/>
                    </a:ext>
                  </a:extLst>
                </a:gridCol>
                <a:gridCol w="1269719">
                  <a:extLst>
                    <a:ext uri="{9D8B030D-6E8A-4147-A177-3AD203B41FA5}">
                      <a16:colId xmlns:a16="http://schemas.microsoft.com/office/drawing/2014/main" val="3859816724"/>
                    </a:ext>
                  </a:extLst>
                </a:gridCol>
              </a:tblGrid>
              <a:tr h="2058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Sposoby prowadzenia zajęć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Rady i oczekiwania rodziców (tradycje rodzinne)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Rady kolegów i koleżanek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Wybór tego kierunku studiów przez moich znajomych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Opinie moich znajomych i innych osób na tym kierunku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 anchor="b"/>
                </a:tc>
                <a:extLst>
                  <a:ext uri="{0D108BD9-81ED-4DB2-BD59-A6C34878D82A}">
                    <a16:rowId xmlns:a16="http://schemas.microsoft.com/office/drawing/2014/main" val="1331546176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2,76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4,11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2589947689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2,60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4,72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2133506996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2,90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769824481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4,45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4,91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3117433616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4011064918"/>
                  </a:ext>
                </a:extLst>
              </a:tr>
              <a:tr h="498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335402217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1441217836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4,21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877772544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2,98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4,13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546769598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1997829280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3263838118"/>
                  </a:ext>
                </a:extLst>
              </a:tr>
              <a:tr h="521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5,00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2716586098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4,11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0" marR="43560" marT="0" marB="0"/>
                </a:tc>
                <a:extLst>
                  <a:ext uri="{0D108BD9-81ED-4DB2-BD59-A6C34878D82A}">
                    <a16:rowId xmlns:a16="http://schemas.microsoft.com/office/drawing/2014/main" val="1400683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467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A197FA1-F08A-CF78-02EB-E1EE65198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52493"/>
              </p:ext>
            </p:extLst>
          </p:nvPr>
        </p:nvGraphicFramePr>
        <p:xfrm>
          <a:off x="894080" y="294640"/>
          <a:ext cx="10292081" cy="63722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7624">
                  <a:extLst>
                    <a:ext uri="{9D8B030D-6E8A-4147-A177-3AD203B41FA5}">
                      <a16:colId xmlns:a16="http://schemas.microsoft.com/office/drawing/2014/main" val="479700126"/>
                    </a:ext>
                  </a:extLst>
                </a:gridCol>
                <a:gridCol w="1519948">
                  <a:extLst>
                    <a:ext uri="{9D8B030D-6E8A-4147-A177-3AD203B41FA5}">
                      <a16:colId xmlns:a16="http://schemas.microsoft.com/office/drawing/2014/main" val="793051485"/>
                    </a:ext>
                  </a:extLst>
                </a:gridCol>
                <a:gridCol w="1238785">
                  <a:extLst>
                    <a:ext uri="{9D8B030D-6E8A-4147-A177-3AD203B41FA5}">
                      <a16:colId xmlns:a16="http://schemas.microsoft.com/office/drawing/2014/main" val="3792933655"/>
                    </a:ext>
                  </a:extLst>
                </a:gridCol>
                <a:gridCol w="1454587">
                  <a:extLst>
                    <a:ext uri="{9D8B030D-6E8A-4147-A177-3AD203B41FA5}">
                      <a16:colId xmlns:a16="http://schemas.microsoft.com/office/drawing/2014/main" val="1117991789"/>
                    </a:ext>
                  </a:extLst>
                </a:gridCol>
                <a:gridCol w="1536550">
                  <a:extLst>
                    <a:ext uri="{9D8B030D-6E8A-4147-A177-3AD203B41FA5}">
                      <a16:colId xmlns:a16="http://schemas.microsoft.com/office/drawing/2014/main" val="1532671720"/>
                    </a:ext>
                  </a:extLst>
                </a:gridCol>
                <a:gridCol w="1454587">
                  <a:extLst>
                    <a:ext uri="{9D8B030D-6E8A-4147-A177-3AD203B41FA5}">
                      <a16:colId xmlns:a16="http://schemas.microsoft.com/office/drawing/2014/main" val="530890578"/>
                    </a:ext>
                  </a:extLst>
                </a:gridCol>
              </a:tblGrid>
              <a:tr h="2764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Brak możliwości studiowania kierunku pierwszego wyboru (brak miejsc na preferowanym kierunku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Przypadek zdecydował o podjęciu tych studiów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Dni otwartych na uczelni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wykładów i spotkań w ramach Dolnośląskiego Festiwalu Nauki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Spotkanie z pracownikami i studentami podczas spotkań w mojej szkole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 anchor="b"/>
                </a:tc>
                <a:extLst>
                  <a:ext uri="{0D108BD9-81ED-4DB2-BD59-A6C34878D82A}">
                    <a16:rowId xmlns:a16="http://schemas.microsoft.com/office/drawing/2014/main" val="3237365754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4,57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4,70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4,65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288316265"/>
                  </a:ext>
                </a:extLst>
              </a:tr>
              <a:tr h="375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4,49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990929627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4,59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2554802000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4,18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4,64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1773657832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4,68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4,72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4,76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1364310790"/>
                  </a:ext>
                </a:extLst>
              </a:tr>
              <a:tr h="375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2555945532"/>
                  </a:ext>
                </a:extLst>
              </a:tr>
              <a:tr h="375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4,61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3948250184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4,66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4,83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4,66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3963204902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4,65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4,54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1663731059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4,10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2897660903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4,62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4,43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4,29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160896851"/>
                  </a:ext>
                </a:extLst>
              </a:tr>
              <a:tr h="400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5,00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3223664588"/>
                  </a:ext>
                </a:extLst>
              </a:tr>
              <a:tr h="217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3,92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4,64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4,54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17" marR="33117" marT="0" marB="0"/>
                </a:tc>
                <a:extLst>
                  <a:ext uri="{0D108BD9-81ED-4DB2-BD59-A6C34878D82A}">
                    <a16:rowId xmlns:a16="http://schemas.microsoft.com/office/drawing/2014/main" val="1997129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53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62D238-4402-66D1-9094-BEF2DF81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54965"/>
            <a:ext cx="10515600" cy="742315"/>
          </a:xfrm>
        </p:spPr>
        <p:txBody>
          <a:bodyPr>
            <a:normAutofit fontScale="90000"/>
          </a:bodyPr>
          <a:lstStyle/>
          <a:p>
            <a:r>
              <a:rPr lang="pl-PL" sz="24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Siła oddziaływania czynników merytorycznych</a:t>
            </a:r>
            <a:br>
              <a:rPr lang="pl-PL" sz="18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A20B2438-2F7C-9FF2-E099-92854C91C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4369824"/>
              </p:ext>
            </p:extLst>
          </p:nvPr>
        </p:nvGraphicFramePr>
        <p:xfrm>
          <a:off x="1869440" y="863600"/>
          <a:ext cx="9240520" cy="554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248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53906F-DB96-5196-9EA5-BA11F360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/>
          </a:bodyPr>
          <a:lstStyle/>
          <a:p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Siła oddziaływania czynników społecznych</a:t>
            </a:r>
            <a:endParaRPr lang="pl-PL" sz="24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B51D4436-D525-2981-7187-D4257B368C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9667662"/>
              </p:ext>
            </p:extLst>
          </p:nvPr>
        </p:nvGraphicFramePr>
        <p:xfrm>
          <a:off x="1209040" y="975359"/>
          <a:ext cx="9682479" cy="5517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0605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9EE544-2A7E-6D49-5F48-6F18E26A1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9755"/>
          </a:xfrm>
        </p:spPr>
        <p:txBody>
          <a:bodyPr>
            <a:normAutofit/>
          </a:bodyPr>
          <a:lstStyle/>
          <a:p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Siła oddziaływania czynników losowych</a:t>
            </a:r>
            <a:endParaRPr lang="pl-PL" sz="24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C3DB0DE9-6E5D-2E51-4899-51E2B3C275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7483307"/>
              </p:ext>
            </p:extLst>
          </p:nvPr>
        </p:nvGraphicFramePr>
        <p:xfrm>
          <a:off x="1097280" y="966787"/>
          <a:ext cx="9723120" cy="552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2257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94241-2FBB-15B6-A87A-8B25F5F89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569595"/>
          </a:xfrm>
        </p:spPr>
        <p:txBody>
          <a:bodyPr>
            <a:normAutofit/>
          </a:bodyPr>
          <a:lstStyle/>
          <a:p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 informacji o ofercie dydaktycznej</a:t>
            </a:r>
            <a:endParaRPr lang="pl-PL" sz="24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06F9D269-514A-B168-A600-D341DC1B1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0908"/>
              </p:ext>
            </p:extLst>
          </p:nvPr>
        </p:nvGraphicFramePr>
        <p:xfrm>
          <a:off x="1320800" y="934719"/>
          <a:ext cx="10032998" cy="5558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2266">
                  <a:extLst>
                    <a:ext uri="{9D8B030D-6E8A-4147-A177-3AD203B41FA5}">
                      <a16:colId xmlns:a16="http://schemas.microsoft.com/office/drawing/2014/main" val="3633424678"/>
                    </a:ext>
                  </a:extLst>
                </a:gridCol>
                <a:gridCol w="1260183">
                  <a:extLst>
                    <a:ext uri="{9D8B030D-6E8A-4147-A177-3AD203B41FA5}">
                      <a16:colId xmlns:a16="http://schemas.microsoft.com/office/drawing/2014/main" val="1272800121"/>
                    </a:ext>
                  </a:extLst>
                </a:gridCol>
                <a:gridCol w="1260183">
                  <a:extLst>
                    <a:ext uri="{9D8B030D-6E8A-4147-A177-3AD203B41FA5}">
                      <a16:colId xmlns:a16="http://schemas.microsoft.com/office/drawing/2014/main" val="1576164949"/>
                    </a:ext>
                  </a:extLst>
                </a:gridCol>
                <a:gridCol w="1260183">
                  <a:extLst>
                    <a:ext uri="{9D8B030D-6E8A-4147-A177-3AD203B41FA5}">
                      <a16:colId xmlns:a16="http://schemas.microsoft.com/office/drawing/2014/main" val="1838327384"/>
                    </a:ext>
                  </a:extLst>
                </a:gridCol>
                <a:gridCol w="1260183">
                  <a:extLst>
                    <a:ext uri="{9D8B030D-6E8A-4147-A177-3AD203B41FA5}">
                      <a16:colId xmlns:a16="http://schemas.microsoft.com/office/drawing/2014/main" val="1419047571"/>
                    </a:ext>
                  </a:extLst>
                </a:gridCol>
              </a:tblGrid>
              <a:tr h="668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Jak bardzo ważne są studenta są informacje uzyskane z określonych źródeł (dane w %)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bardzo istotne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istotne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ani ważne ani nieważne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mało istotne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extLst>
                  <a:ext uri="{0D108BD9-81ED-4DB2-BD59-A6C34878D82A}">
                    <a16:rowId xmlns:a16="http://schemas.microsoft.com/office/drawing/2014/main" val="406905234"/>
                  </a:ext>
                </a:extLst>
              </a:tr>
              <a:tr h="447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 Ze strony internetowej Uniwersytetu Wrocławskiego (serwisu rekrutacyjnego)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64,0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28,1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543695560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Od nauczyciela w mojej szkole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10,3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23,5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63,4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2890558307"/>
                  </a:ext>
                </a:extLst>
              </a:tr>
              <a:tr h="447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Informacje otrzymane podczas targów edukacyjnych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10,4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20,0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62,7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1956333200"/>
                  </a:ext>
                </a:extLst>
              </a:tr>
              <a:tr h="447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Poszukiwałem informacji na serwisach społecznościowych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17,4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30,2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18,1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34,4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2947601080"/>
                  </a:ext>
                </a:extLst>
              </a:tr>
              <a:tr h="447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serwisów internetowych dla kandydatów (dlastudenta.pl, studia.net itp.)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15,5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26,2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17,0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41,3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1600420251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 Z reklamy na You Tube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0,0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20,9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75,0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3453235036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Facebooka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11,0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19,4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18,8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50,9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449998571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Instagrama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18,6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69,2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2188835201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reklamy telewizyjnej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0,0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17,1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81,3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2458609499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reklamy radiowej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0,4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17,7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80,7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2087499027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reklamy prasowej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17,6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79,1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2217230449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bilboardów i citylighty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17,5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78,5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4207741587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Znajomi opowiadali mi  o tym kierunku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10,2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15,9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19,5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54,4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1136365792"/>
                  </a:ext>
                </a:extLst>
              </a:tr>
              <a:tr h="668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Ze spotkań organizowanych dla szkół („Drzwi otwartych”, wykładów prowadzonych w szkołach)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6,8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10,6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18,4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64,2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2915973351"/>
                  </a:ext>
                </a:extLst>
              </a:tr>
              <a:tr h="24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Od rodziców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9,1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19,0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67,7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11" marR="41611" marT="0" marB="0"/>
                </a:tc>
                <a:extLst>
                  <a:ext uri="{0D108BD9-81ED-4DB2-BD59-A6C34878D82A}">
                    <a16:rowId xmlns:a16="http://schemas.microsoft.com/office/drawing/2014/main" val="3662927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29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F50913-15CE-1FC1-35B2-4DBBC6B7C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Metodologia badań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8F9296-8944-0B22-C3B2-57997EC7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 badań było poznanie stanu świadomości społecznej studentów I roku studiów na temat Uniwersytetu Wrocławskiego, źródeł wiedzy o kierunkach studiów oferowanych na tej uczelni, a także czynnikach wyborów określonych kierunków studiów.</a:t>
            </a:r>
          </a:p>
          <a:p>
            <a:r>
              <a:rPr 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Badania zrealizowano październiku i listopadzie 2021, wykorzystując ankietę internetową, rozsyłając zaproszenie </a:t>
            </a: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studentów pierwszego roku studiów licencjackich, magisterskich, oraz magisterskich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Zebrano odpowiedzi od 996 osób, jednak z uwagi na braki odpowiedzi ostatecznie analizie poddano 939 ankiet.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3745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65CEC-2A72-6050-82A9-66B9D2E5E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635"/>
          </a:xfrm>
        </p:spPr>
        <p:txBody>
          <a:bodyPr>
            <a:normAutofit fontScale="90000"/>
          </a:bodyPr>
          <a:lstStyle/>
          <a:p>
            <a:r>
              <a:rPr lang="pl-PL" sz="18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Waga poszczególnych źródeł informacji.</a:t>
            </a:r>
            <a:br>
              <a:rPr lang="pl-PL" sz="18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570161"/>
              </p:ext>
            </p:extLst>
          </p:nvPr>
        </p:nvGraphicFramePr>
        <p:xfrm>
          <a:off x="1432560" y="614362"/>
          <a:ext cx="9479280" cy="562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815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0D61E001-8EC5-8221-ABF9-E4045A6E9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186666"/>
              </p:ext>
            </p:extLst>
          </p:nvPr>
        </p:nvGraphicFramePr>
        <p:xfrm>
          <a:off x="1239520" y="126049"/>
          <a:ext cx="9499600" cy="6605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7733">
                  <a:extLst>
                    <a:ext uri="{9D8B030D-6E8A-4147-A177-3AD203B41FA5}">
                      <a16:colId xmlns:a16="http://schemas.microsoft.com/office/drawing/2014/main" val="132410093"/>
                    </a:ext>
                  </a:extLst>
                </a:gridCol>
                <a:gridCol w="1529348">
                  <a:extLst>
                    <a:ext uri="{9D8B030D-6E8A-4147-A177-3AD203B41FA5}">
                      <a16:colId xmlns:a16="http://schemas.microsoft.com/office/drawing/2014/main" val="507071058"/>
                    </a:ext>
                  </a:extLst>
                </a:gridCol>
                <a:gridCol w="1558757">
                  <a:extLst>
                    <a:ext uri="{9D8B030D-6E8A-4147-A177-3AD203B41FA5}">
                      <a16:colId xmlns:a16="http://schemas.microsoft.com/office/drawing/2014/main" val="950641294"/>
                    </a:ext>
                  </a:extLst>
                </a:gridCol>
                <a:gridCol w="1225439">
                  <a:extLst>
                    <a:ext uri="{9D8B030D-6E8A-4147-A177-3AD203B41FA5}">
                      <a16:colId xmlns:a16="http://schemas.microsoft.com/office/drawing/2014/main" val="4118340541"/>
                    </a:ext>
                  </a:extLst>
                </a:gridCol>
                <a:gridCol w="1134829">
                  <a:extLst>
                    <a:ext uri="{9D8B030D-6E8A-4147-A177-3AD203B41FA5}">
                      <a16:colId xmlns:a16="http://schemas.microsoft.com/office/drawing/2014/main" val="501061959"/>
                    </a:ext>
                  </a:extLst>
                </a:gridCol>
                <a:gridCol w="1443494">
                  <a:extLst>
                    <a:ext uri="{9D8B030D-6E8A-4147-A177-3AD203B41FA5}">
                      <a16:colId xmlns:a16="http://schemas.microsoft.com/office/drawing/2014/main" val="806806705"/>
                    </a:ext>
                  </a:extLst>
                </a:gridCol>
              </a:tblGrid>
              <a:tr h="24003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Źródła informacji o studiach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Poszukiwałem informacji na serwisach internetowych dla kandydatów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reklamy na YouTube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Facebooka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Instagrama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reklamy telewizyjnej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 anchor="b"/>
                </a:tc>
                <a:extLst>
                  <a:ext uri="{0D108BD9-81ED-4DB2-BD59-A6C34878D82A}">
                    <a16:rowId xmlns:a16="http://schemas.microsoft.com/office/drawing/2014/main" val="2739174830"/>
                  </a:ext>
                </a:extLst>
              </a:tr>
              <a:tr h="20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1423914012"/>
                  </a:ext>
                </a:extLst>
              </a:tr>
              <a:tr h="424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Historycznych i Pedagogicznych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2,94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1533405234"/>
                  </a:ext>
                </a:extLst>
              </a:tr>
              <a:tr h="388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2,98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923464814"/>
                  </a:ext>
                </a:extLst>
              </a:tr>
              <a:tr h="20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2764734842"/>
                  </a:ext>
                </a:extLst>
              </a:tr>
              <a:tr h="20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2,57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1516938880"/>
                  </a:ext>
                </a:extLst>
              </a:tr>
              <a:tr h="424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2,71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2440491564"/>
                  </a:ext>
                </a:extLst>
              </a:tr>
              <a:tr h="424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2771005554"/>
                  </a:ext>
                </a:extLst>
              </a:tr>
              <a:tr h="20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2,88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3,41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3225695854"/>
                  </a:ext>
                </a:extLst>
              </a:tr>
              <a:tr h="20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4141260309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1982231430"/>
                  </a:ext>
                </a:extLst>
              </a:tr>
              <a:tr h="20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962645501"/>
                  </a:ext>
                </a:extLst>
              </a:tr>
              <a:tr h="586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1,00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4,00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507741892"/>
                  </a:ext>
                </a:extLst>
              </a:tr>
              <a:tr h="207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71" marR="29071" marT="0" marB="0"/>
                </a:tc>
                <a:extLst>
                  <a:ext uri="{0D108BD9-81ED-4DB2-BD59-A6C34878D82A}">
                    <a16:rowId xmlns:a16="http://schemas.microsoft.com/office/drawing/2014/main" val="922849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807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B336ACF-ACC0-E778-15B2-83C0C9786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835964"/>
              </p:ext>
            </p:extLst>
          </p:nvPr>
        </p:nvGraphicFramePr>
        <p:xfrm>
          <a:off x="1524000" y="223520"/>
          <a:ext cx="10068560" cy="613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1514580048"/>
                    </a:ext>
                  </a:extLst>
                </a:gridCol>
                <a:gridCol w="961742">
                  <a:extLst>
                    <a:ext uri="{9D8B030D-6E8A-4147-A177-3AD203B41FA5}">
                      <a16:colId xmlns:a16="http://schemas.microsoft.com/office/drawing/2014/main" val="1762155847"/>
                    </a:ext>
                  </a:extLst>
                </a:gridCol>
                <a:gridCol w="1263292">
                  <a:extLst>
                    <a:ext uri="{9D8B030D-6E8A-4147-A177-3AD203B41FA5}">
                      <a16:colId xmlns:a16="http://schemas.microsoft.com/office/drawing/2014/main" val="504016729"/>
                    </a:ext>
                  </a:extLst>
                </a:gridCol>
                <a:gridCol w="1469952">
                  <a:extLst>
                    <a:ext uri="{9D8B030D-6E8A-4147-A177-3AD203B41FA5}">
                      <a16:colId xmlns:a16="http://schemas.microsoft.com/office/drawing/2014/main" val="4145153842"/>
                    </a:ext>
                  </a:extLst>
                </a:gridCol>
                <a:gridCol w="1998823">
                  <a:extLst>
                    <a:ext uri="{9D8B030D-6E8A-4147-A177-3AD203B41FA5}">
                      <a16:colId xmlns:a16="http://schemas.microsoft.com/office/drawing/2014/main" val="3074608749"/>
                    </a:ext>
                  </a:extLst>
                </a:gridCol>
                <a:gridCol w="1529951">
                  <a:extLst>
                    <a:ext uri="{9D8B030D-6E8A-4147-A177-3AD203B41FA5}">
                      <a16:colId xmlns:a16="http://schemas.microsoft.com/office/drawing/2014/main" val="2610148992"/>
                    </a:ext>
                  </a:extLst>
                </a:gridCol>
              </a:tblGrid>
              <a:tr h="128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Wydział: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 reklamy prasowej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 bilboardów i citylights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Znajomi opowiadali mi o tym kierunku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Ze spotkań organizowanych dla szkół (Drzwi otwartych, wykladów prowadzonych w szkołach)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Od rodziców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 anchor="b"/>
                </a:tc>
                <a:extLst>
                  <a:ext uri="{0D108BD9-81ED-4DB2-BD59-A6C34878D82A}">
                    <a16:rowId xmlns:a16="http://schemas.microsoft.com/office/drawing/2014/main" val="1935583743"/>
                  </a:ext>
                </a:extLst>
              </a:tr>
              <a:tr h="18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Filologiczny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3,72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1347536172"/>
                  </a:ext>
                </a:extLst>
              </a:tr>
              <a:tr h="545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Nauk Historycznych i Pedagogicznych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3419251318"/>
                  </a:ext>
                </a:extLst>
              </a:tr>
              <a:tr h="545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Prawa, Administracji i Ekonomii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2,94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1319684316"/>
                  </a:ext>
                </a:extLst>
              </a:tr>
              <a:tr h="360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Fizyki i Astronomii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2079100595"/>
                  </a:ext>
                </a:extLst>
              </a:tr>
              <a:tr h="360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Biologicznych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3,56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348903862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Międzywydziałowe Studium Ochrony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2,86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3053380740"/>
                  </a:ext>
                </a:extLst>
              </a:tr>
              <a:tr h="545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o Ziemi i Kształtowania Środowiska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148389029"/>
                  </a:ext>
                </a:extLst>
              </a:tr>
              <a:tr h="18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Nauk Społecznych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3422412918"/>
                  </a:ext>
                </a:extLst>
              </a:tr>
              <a:tr h="18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Chemii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3,21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3,52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963848916"/>
                  </a:ext>
                </a:extLst>
              </a:tr>
              <a:tr h="360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Matematyki i Informatyki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2,89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3,40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3975446417"/>
                  </a:ext>
                </a:extLst>
              </a:tr>
              <a:tr h="18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Biotechnologii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3,89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3,67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860892045"/>
                  </a:ext>
                </a:extLst>
              </a:tr>
              <a:tr h="522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Kolegium Międzyobszarowych Studiów Indywidualnych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4,00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3,33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2,00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3,67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1861227543"/>
                  </a:ext>
                </a:extLst>
              </a:tr>
              <a:tr h="186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Ogółem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3,73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3,17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3,40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3,49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99" marR="34599" marT="0" marB="0"/>
                </a:tc>
                <a:extLst>
                  <a:ext uri="{0D108BD9-81ED-4DB2-BD59-A6C34878D82A}">
                    <a16:rowId xmlns:a16="http://schemas.microsoft.com/office/drawing/2014/main" val="441082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084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E7602B-4A97-AB5B-34DC-5A30DB97B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Waloryzacja instytucjonalnych, socjalnych, społecznych i infrastrukturalnych elementów procesu kształcenia. </a:t>
            </a:r>
            <a:br>
              <a:rPr lang="pl-PL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0F60594-AED1-6AE8-A759-FBE81D8308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887670"/>
              </p:ext>
            </p:extLst>
          </p:nvPr>
        </p:nvGraphicFramePr>
        <p:xfrm>
          <a:off x="924561" y="1219200"/>
          <a:ext cx="10515599" cy="5455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6429">
                  <a:extLst>
                    <a:ext uri="{9D8B030D-6E8A-4147-A177-3AD203B41FA5}">
                      <a16:colId xmlns:a16="http://schemas.microsoft.com/office/drawing/2014/main" val="56893210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571732995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3489547461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28011604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3173242095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2681029770"/>
                    </a:ext>
                  </a:extLst>
                </a:gridCol>
              </a:tblGrid>
              <a:tr h="372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 Ocena elementów procesu kształcenia (dane w %).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Bardzo wysoko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Wysoko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Ani wysoko ani nisko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Nisko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Bardzo nisko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3597396836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Jakość programu studiów na Pana/Pani kierunku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59,2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33,0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0,3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1782085764"/>
                  </a:ext>
                </a:extLst>
              </a:tr>
              <a:tr h="3275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Zdobycie wykształcenia wyższego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61,5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31,7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0,8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3459316807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Atrakcyjność specjalności dostępnych na Pana/Pani kierunku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54,3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31,0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10,8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903735346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Zdobycie cenionych przez pracodawców umiejętności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55,6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32,0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3349405097"/>
                  </a:ext>
                </a:extLst>
              </a:tr>
              <a:tr h="320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Atrakcyjność zajęć opcjonalnych dostępnych na Pana/Pani kierunku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39,7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35,1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18,7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1594348768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Poziom zajęć prowadzonych na Pana/Pani kierunku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53,5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34,2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9,5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0,7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2921717675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Sposób prowadzenia zajęć przez wykładowców/nauczycieli akademickich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54,3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32,9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9,7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2,2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2897563117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Możliwość kontaktu osobistego z nauczycielem/wykładowcą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36,0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38,2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20,5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483566780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Wyposażenie </a:t>
                      </a:r>
                      <a:r>
                        <a:rPr lang="pl-PL" sz="1100" dirty="0" err="1">
                          <a:effectLst/>
                        </a:rPr>
                        <a:t>sal</a:t>
                      </a:r>
                      <a:r>
                        <a:rPr lang="pl-PL" sz="1100" dirty="0">
                          <a:effectLst/>
                        </a:rPr>
                        <a:t>, laboratoriów na Pana/Pani kierunku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31,6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32,8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25,7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1471239969"/>
                  </a:ext>
                </a:extLst>
              </a:tr>
              <a:tr h="372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Dostępność do tekstów i pomocy naukowo-dydaktycznych na Pana/Pani uczelni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42,8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34,8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15,5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632078837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Możliwość wyjazdów na inne uczelnie w Polsce i zagraniczne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26,0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26,5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27,7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11,7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8,2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2193044974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Możliwości otrzymania stypendiów naukowych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35,1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29,7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23,4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4207485451"/>
                  </a:ext>
                </a:extLst>
              </a:tr>
              <a:tr h="3275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Wysokość stypendium naukowego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27,0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25,7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32,5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844568987"/>
                  </a:ext>
                </a:extLst>
              </a:tr>
              <a:tr h="213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Możliwość pracy w Kołach Naukowych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20,4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27,2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35,5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10,2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3090809123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Poznawanie nowych ludzi i spędzanie czasu wolnego z nimi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31,3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32,7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23,1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7,8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2320443572"/>
                  </a:ext>
                </a:extLst>
              </a:tr>
              <a:tr h="320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Możliwość rozwijania własnych zainteresowań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48,6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36,2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11,5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2,3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819109917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Możliwość sprawnego załatwienia sprawy w Dziekanacie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44,2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28,0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17,2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184153147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Możliwość sprawnego załatwienia sprawy w sekretariacie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41,8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28,9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20,5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3,7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3956293990"/>
                  </a:ext>
                </a:extLst>
              </a:tr>
              <a:tr h="246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Dostosowanie infrastruktury budynków do potrzeb osób niepełnosprawnych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17,3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22,8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35,4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8,6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15,9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09" marR="29509" marT="0" marB="0"/>
                </a:tc>
                <a:extLst>
                  <a:ext uri="{0D108BD9-81ED-4DB2-BD59-A6C34878D82A}">
                    <a16:rowId xmlns:a16="http://schemas.microsoft.com/office/drawing/2014/main" val="3759592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240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FE20B7C0-D181-B64C-722E-F1B880D1C8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1117855"/>
              </p:ext>
            </p:extLst>
          </p:nvPr>
        </p:nvGraphicFramePr>
        <p:xfrm>
          <a:off x="599440" y="182879"/>
          <a:ext cx="11023600" cy="6360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9010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1A23985-CE14-A047-353E-F767FD0A9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946455"/>
              </p:ext>
            </p:extLst>
          </p:nvPr>
        </p:nvGraphicFramePr>
        <p:xfrm>
          <a:off x="924560" y="304800"/>
          <a:ext cx="10769600" cy="6197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5786">
                  <a:extLst>
                    <a:ext uri="{9D8B030D-6E8A-4147-A177-3AD203B41FA5}">
                      <a16:colId xmlns:a16="http://schemas.microsoft.com/office/drawing/2014/main" val="506953521"/>
                    </a:ext>
                  </a:extLst>
                </a:gridCol>
                <a:gridCol w="1273622">
                  <a:extLst>
                    <a:ext uri="{9D8B030D-6E8A-4147-A177-3AD203B41FA5}">
                      <a16:colId xmlns:a16="http://schemas.microsoft.com/office/drawing/2014/main" val="1953689756"/>
                    </a:ext>
                  </a:extLst>
                </a:gridCol>
                <a:gridCol w="1273622">
                  <a:extLst>
                    <a:ext uri="{9D8B030D-6E8A-4147-A177-3AD203B41FA5}">
                      <a16:colId xmlns:a16="http://schemas.microsoft.com/office/drawing/2014/main" val="3294842338"/>
                    </a:ext>
                  </a:extLst>
                </a:gridCol>
                <a:gridCol w="1442190">
                  <a:extLst>
                    <a:ext uri="{9D8B030D-6E8A-4147-A177-3AD203B41FA5}">
                      <a16:colId xmlns:a16="http://schemas.microsoft.com/office/drawing/2014/main" val="1357764202"/>
                    </a:ext>
                  </a:extLst>
                </a:gridCol>
                <a:gridCol w="1442190">
                  <a:extLst>
                    <a:ext uri="{9D8B030D-6E8A-4147-A177-3AD203B41FA5}">
                      <a16:colId xmlns:a16="http://schemas.microsoft.com/office/drawing/2014/main" val="1659704860"/>
                    </a:ext>
                  </a:extLst>
                </a:gridCol>
                <a:gridCol w="1442190">
                  <a:extLst>
                    <a:ext uri="{9D8B030D-6E8A-4147-A177-3AD203B41FA5}">
                      <a16:colId xmlns:a16="http://schemas.microsoft.com/office/drawing/2014/main" val="4217373668"/>
                    </a:ext>
                  </a:extLst>
                </a:gridCol>
              </a:tblGrid>
              <a:tr h="174089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Wydział: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Jakość programu studiów na Pana/Pani kierunku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Zdobycie wykształcenia wyższego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Atrakcyjność specjalności dostępnych na Pana/Pani kierunku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Zdobycie cenionych przez pracodawców umiejętności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Atrakcyjność zajęć opcjonalnych dostępnych na Pana/Pani kierunku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2415106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 dirty="0">
                          <a:effectLst/>
                        </a:rPr>
                        <a:t>Filologiczny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310184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Historycznych i Pedagogicznych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1,40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1,59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88087312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Prawa, Administracji i Ekonomii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38455616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Fizyki i Astronomii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61074381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Biologicznych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87928888"/>
                  </a:ext>
                </a:extLst>
              </a:tr>
              <a:tr h="58693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Międzywydziałowe Studium Ochrony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1,29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1,33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552097322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o Ziemi i Kształtowania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801405868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Społecznych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2,03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044962528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Chemii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1,96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05325977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Matematyki i Informatyki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1,69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281101161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Biotechnologii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71399073"/>
                  </a:ext>
                </a:extLst>
              </a:tr>
              <a:tr h="586931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Kolegium Międzyobszarowych Studiów Indywidualnych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3,00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61072597"/>
                  </a:ext>
                </a:extLst>
              </a:tr>
              <a:tr h="29844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Ogółem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1,96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998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090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5247A38-8379-D216-720D-EDE61EC6D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365888"/>
              </p:ext>
            </p:extLst>
          </p:nvPr>
        </p:nvGraphicFramePr>
        <p:xfrm>
          <a:off x="731520" y="518160"/>
          <a:ext cx="11043919" cy="5984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5018">
                  <a:extLst>
                    <a:ext uri="{9D8B030D-6E8A-4147-A177-3AD203B41FA5}">
                      <a16:colId xmlns:a16="http://schemas.microsoft.com/office/drawing/2014/main" val="3789244159"/>
                    </a:ext>
                  </a:extLst>
                </a:gridCol>
                <a:gridCol w="1306063">
                  <a:extLst>
                    <a:ext uri="{9D8B030D-6E8A-4147-A177-3AD203B41FA5}">
                      <a16:colId xmlns:a16="http://schemas.microsoft.com/office/drawing/2014/main" val="1314788398"/>
                    </a:ext>
                  </a:extLst>
                </a:gridCol>
                <a:gridCol w="1306063">
                  <a:extLst>
                    <a:ext uri="{9D8B030D-6E8A-4147-A177-3AD203B41FA5}">
                      <a16:colId xmlns:a16="http://schemas.microsoft.com/office/drawing/2014/main" val="437809757"/>
                    </a:ext>
                  </a:extLst>
                </a:gridCol>
                <a:gridCol w="1478925">
                  <a:extLst>
                    <a:ext uri="{9D8B030D-6E8A-4147-A177-3AD203B41FA5}">
                      <a16:colId xmlns:a16="http://schemas.microsoft.com/office/drawing/2014/main" val="3251666719"/>
                    </a:ext>
                  </a:extLst>
                </a:gridCol>
                <a:gridCol w="1478925">
                  <a:extLst>
                    <a:ext uri="{9D8B030D-6E8A-4147-A177-3AD203B41FA5}">
                      <a16:colId xmlns:a16="http://schemas.microsoft.com/office/drawing/2014/main" val="317504883"/>
                    </a:ext>
                  </a:extLst>
                </a:gridCol>
                <a:gridCol w="1478925">
                  <a:extLst>
                    <a:ext uri="{9D8B030D-6E8A-4147-A177-3AD203B41FA5}">
                      <a16:colId xmlns:a16="http://schemas.microsoft.com/office/drawing/2014/main" val="1312438729"/>
                    </a:ext>
                  </a:extLst>
                </a:gridCol>
              </a:tblGrid>
              <a:tr h="1872372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Wydział: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Poziom zajęć prowadzonych na Pana/Pani kierunku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Sposób prowadzenia zajęć przez wykladowców/nauczycieli akademickich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Możliwość kontaktu osobistego z nauczycielem/wykładowcą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Wyposażenie sal, laboratoriów na Pana/Pani kierunku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Dostępność do tekstów i pomocy naukowo-dydaktycznych na Pana/Pani uczelni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43009779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Filologiczny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1,62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82567431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Historycznych i Pedagogicznych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62293623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Prawa, Administracji i Ekonomii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76712153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Fizyki i Astronomii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1,27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932939703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Biologicznych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2,13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841822916"/>
                  </a:ext>
                </a:extLst>
              </a:tr>
              <a:tr h="541519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Międzywydziałowe Studium Ochrony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68446952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o Ziemi i Kształtowania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890294479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Społecznych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2,10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822213955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Chemii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81409917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Matematyki i Informatyki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33895761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Biotechnologii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1,62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081669997"/>
                  </a:ext>
                </a:extLst>
              </a:tr>
              <a:tr h="541519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Kolegium Międzyobszarowych Studiów Indywidualnych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2,50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55500759"/>
                  </a:ext>
                </a:extLst>
              </a:tr>
              <a:tr h="275348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Ogółem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2,20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1,90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37741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771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F95DE4F-1652-AFCD-6324-82BDE4E03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958883"/>
              </p:ext>
            </p:extLst>
          </p:nvPr>
        </p:nvGraphicFramePr>
        <p:xfrm>
          <a:off x="558800" y="304800"/>
          <a:ext cx="11460481" cy="6197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5705">
                  <a:extLst>
                    <a:ext uri="{9D8B030D-6E8A-4147-A177-3AD203B41FA5}">
                      <a16:colId xmlns:a16="http://schemas.microsoft.com/office/drawing/2014/main" val="1698674428"/>
                    </a:ext>
                  </a:extLst>
                </a:gridCol>
                <a:gridCol w="1355326">
                  <a:extLst>
                    <a:ext uri="{9D8B030D-6E8A-4147-A177-3AD203B41FA5}">
                      <a16:colId xmlns:a16="http://schemas.microsoft.com/office/drawing/2014/main" val="2406156406"/>
                    </a:ext>
                  </a:extLst>
                </a:gridCol>
                <a:gridCol w="1355326">
                  <a:extLst>
                    <a:ext uri="{9D8B030D-6E8A-4147-A177-3AD203B41FA5}">
                      <a16:colId xmlns:a16="http://schemas.microsoft.com/office/drawing/2014/main" val="2143856855"/>
                    </a:ext>
                  </a:extLst>
                </a:gridCol>
                <a:gridCol w="1534708">
                  <a:extLst>
                    <a:ext uri="{9D8B030D-6E8A-4147-A177-3AD203B41FA5}">
                      <a16:colId xmlns:a16="http://schemas.microsoft.com/office/drawing/2014/main" val="2762059771"/>
                    </a:ext>
                  </a:extLst>
                </a:gridCol>
                <a:gridCol w="1534708">
                  <a:extLst>
                    <a:ext uri="{9D8B030D-6E8A-4147-A177-3AD203B41FA5}">
                      <a16:colId xmlns:a16="http://schemas.microsoft.com/office/drawing/2014/main" val="791377354"/>
                    </a:ext>
                  </a:extLst>
                </a:gridCol>
                <a:gridCol w="1534708">
                  <a:extLst>
                    <a:ext uri="{9D8B030D-6E8A-4147-A177-3AD203B41FA5}">
                      <a16:colId xmlns:a16="http://schemas.microsoft.com/office/drawing/2014/main" val="515986986"/>
                    </a:ext>
                  </a:extLst>
                </a:gridCol>
              </a:tblGrid>
              <a:tr h="1523316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Wydział: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Możliwość wyjazdów na inne uczelnie w Polsce i zagraniczne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Możliwości otrzymania stypendiow naukowych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Wysokość stypendium naukowego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Możliwość pracy w Kołach Naukowych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Poznawanie nowych ludzi i spędzanie czasu wolnego z nimi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2170732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Filologiczny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2,74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703804866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Historycznych i Pedagogicznych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126976255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Prawa, Administracji i Ekonomii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2,49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90914318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Fizyki i Astronomii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450612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Biologicznych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213484263"/>
                  </a:ext>
                </a:extLst>
              </a:tr>
              <a:tr h="615586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Międzywydziałowe Studium Ochrony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1,71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2,17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952094768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o Ziemi i Kształtowania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2,35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609985265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Społecznych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060710789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Chemii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2,31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2,58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5171063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Matematyki i Informatyki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3,15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2,73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2,95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2,91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7397702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Biotechnologii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2,29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2,38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31612614"/>
                  </a:ext>
                </a:extLst>
              </a:tr>
              <a:tr h="615586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Kolegium Międzyobszarowych Studiów Indywidualnych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4,00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3,50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1,50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16333911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Ogółem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2,42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2,55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2,21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83743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367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27EA72B-A537-E9C7-AA4C-1B5A8330C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844103"/>
              </p:ext>
            </p:extLst>
          </p:nvPr>
        </p:nvGraphicFramePr>
        <p:xfrm>
          <a:off x="386080" y="294640"/>
          <a:ext cx="11308079" cy="6095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3053">
                  <a:extLst>
                    <a:ext uri="{9D8B030D-6E8A-4147-A177-3AD203B41FA5}">
                      <a16:colId xmlns:a16="http://schemas.microsoft.com/office/drawing/2014/main" val="2823330195"/>
                    </a:ext>
                  </a:extLst>
                </a:gridCol>
                <a:gridCol w="1544075">
                  <a:extLst>
                    <a:ext uri="{9D8B030D-6E8A-4147-A177-3AD203B41FA5}">
                      <a16:colId xmlns:a16="http://schemas.microsoft.com/office/drawing/2014/main" val="1743468649"/>
                    </a:ext>
                  </a:extLst>
                </a:gridCol>
                <a:gridCol w="1544075">
                  <a:extLst>
                    <a:ext uri="{9D8B030D-6E8A-4147-A177-3AD203B41FA5}">
                      <a16:colId xmlns:a16="http://schemas.microsoft.com/office/drawing/2014/main" val="1996725424"/>
                    </a:ext>
                  </a:extLst>
                </a:gridCol>
                <a:gridCol w="1748438">
                  <a:extLst>
                    <a:ext uri="{9D8B030D-6E8A-4147-A177-3AD203B41FA5}">
                      <a16:colId xmlns:a16="http://schemas.microsoft.com/office/drawing/2014/main" val="3747505256"/>
                    </a:ext>
                  </a:extLst>
                </a:gridCol>
                <a:gridCol w="1748438">
                  <a:extLst>
                    <a:ext uri="{9D8B030D-6E8A-4147-A177-3AD203B41FA5}">
                      <a16:colId xmlns:a16="http://schemas.microsoft.com/office/drawing/2014/main" val="1618562651"/>
                    </a:ext>
                  </a:extLst>
                </a:gridCol>
              </a:tblGrid>
              <a:tr h="171236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Wydział: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Możliwość rozwijania własnych zainteresowań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Możliwość sprawnego załatwienia sprawy w Dziekanacie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Możliwość sprawnego załatwienia sprawy w sekretariacie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Dostosowanie infrastruktury budynków do potrzeb osób niepełnosprawnych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00350569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Filologiczny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2,70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624926496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Historycznych i Pedagogicznych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1,59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2,83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04679285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Prawa, Administracji i Ekonomii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1,87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79019125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Fizyki i Astronomii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1,27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1,45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3,09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41908834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Biologicznych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3,33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2964050"/>
                  </a:ext>
                </a:extLst>
              </a:tr>
              <a:tr h="5773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Międzywydziałowe Studium Ochrony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1,17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1,83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46515707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o Ziemi i Kształtowania Środowiska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1,54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2,81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18583865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Nauk Społecznych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2,07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2,66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77297701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Chemii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1,65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3,04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680232886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Matematyki i Informatyki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2,15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3,26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13967757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Biotechnologii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2,76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57280522"/>
                  </a:ext>
                </a:extLst>
              </a:tr>
              <a:tr h="577310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Kolegium Międzyobszarowych Studiów Indywidualnych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4,00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3,00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0247507"/>
                  </a:ext>
                </a:extLst>
              </a:tr>
              <a:tr h="293547"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u="none" strike="noStrike">
                          <a:effectLst/>
                        </a:rPr>
                        <a:t>Ogółem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1,71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1,99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>
                          <a:effectLst/>
                        </a:rPr>
                        <a:t>2,01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u="none" strike="noStrike" dirty="0">
                          <a:effectLst/>
                        </a:rPr>
                        <a:t>2,84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90280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1136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80A942-4CAA-A223-11FE-28105D4F8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6635"/>
          </a:xfrm>
        </p:spPr>
        <p:txBody>
          <a:bodyPr/>
          <a:lstStyle/>
          <a:p>
            <a:r>
              <a:rPr lang="pl-PL" dirty="0"/>
              <a:t>Zakończenie i rekomendacje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24D309-6111-3441-385B-B8C561A12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130800"/>
          </a:xfrm>
        </p:spPr>
        <p:txBody>
          <a:bodyPr/>
          <a:lstStyle/>
          <a:p>
            <a:r>
              <a:rPr lang="pl-PL" dirty="0"/>
              <a:t>Cechą przyciągającą potencjalnych studentów na Uniwersytet Wrocławski jest oferta edukacyjna, charakteryzowana przez jej atrakcyjność i wysoki poziom kształcenia.</a:t>
            </a:r>
          </a:p>
          <a:p>
            <a:r>
              <a:rPr lang="pl-PL" dirty="0"/>
              <a:t>Najistotniejszym źródłem informacji o ofercie są strony internetowe uczelni, z tego też względu należy skupić na tych </a:t>
            </a:r>
            <a:r>
              <a:rPr lang="pl-PL"/>
              <a:t>środkach informacji.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098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1F8507-71B6-ECA2-33EC-7C71AAF62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995"/>
          </a:xfrm>
        </p:spPr>
        <p:txBody>
          <a:bodyPr/>
          <a:lstStyle/>
          <a:p>
            <a:r>
              <a:rPr lang="pl-PL" dirty="0"/>
              <a:t>Wybrane charakterystyki badanej próby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0A257D93-8527-4E3B-43A7-BEE8FDDAFF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694523"/>
              </p:ext>
            </p:extLst>
          </p:nvPr>
        </p:nvGraphicFramePr>
        <p:xfrm>
          <a:off x="2966720" y="1087120"/>
          <a:ext cx="6380480" cy="5408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5467">
                  <a:extLst>
                    <a:ext uri="{9D8B030D-6E8A-4147-A177-3AD203B41FA5}">
                      <a16:colId xmlns:a16="http://schemas.microsoft.com/office/drawing/2014/main" val="1811084470"/>
                    </a:ext>
                  </a:extLst>
                </a:gridCol>
                <a:gridCol w="1351027">
                  <a:extLst>
                    <a:ext uri="{9D8B030D-6E8A-4147-A177-3AD203B41FA5}">
                      <a16:colId xmlns:a16="http://schemas.microsoft.com/office/drawing/2014/main" val="3119037477"/>
                    </a:ext>
                  </a:extLst>
                </a:gridCol>
                <a:gridCol w="1263986">
                  <a:extLst>
                    <a:ext uri="{9D8B030D-6E8A-4147-A177-3AD203B41FA5}">
                      <a16:colId xmlns:a16="http://schemas.microsoft.com/office/drawing/2014/main" val="3952566521"/>
                    </a:ext>
                  </a:extLst>
                </a:gridCol>
              </a:tblGrid>
              <a:tr h="507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WYDZIAŁ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liczba uczestników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Procent z ogółem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0294982"/>
                  </a:ext>
                </a:extLst>
              </a:tr>
              <a:tr h="2705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Filologiczny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231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24,6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01840948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Historycznych i Pedagogicznych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123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13,1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94927184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Prawa, Administracji i Ekonomii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198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21,1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6409899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Fizyki i Astronomii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06772652"/>
                  </a:ext>
                </a:extLst>
              </a:tr>
              <a:tr h="578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Biologicznych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83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8,8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36890011"/>
                  </a:ext>
                </a:extLst>
              </a:tr>
              <a:tr h="578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Międzywydziałowe Studium Ochrony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0,7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53898601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o Ziemi i Kształtowania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5,2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16579166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Społecznych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73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7,8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86140653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Chemii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56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6,0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23847009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Matematyki i Informatyki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85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9,1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68649140"/>
                  </a:ext>
                </a:extLst>
              </a:tr>
              <a:tr h="578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Biotechnologii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5226893"/>
                  </a:ext>
                </a:extLst>
              </a:tr>
              <a:tr h="5417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Kolegium Międzyobszarowych Studiów Indywidualnych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0,2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16312147"/>
                  </a:ext>
                </a:extLst>
              </a:tr>
              <a:tr h="293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Ogółem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939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100,0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2655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68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9470330"/>
              </p:ext>
            </p:extLst>
          </p:nvPr>
        </p:nvGraphicFramePr>
        <p:xfrm>
          <a:off x="364807" y="397192"/>
          <a:ext cx="4796473" cy="3076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2439611"/>
              </p:ext>
            </p:extLst>
          </p:nvPr>
        </p:nvGraphicFramePr>
        <p:xfrm>
          <a:off x="5161280" y="833120"/>
          <a:ext cx="5760720" cy="5278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7194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a 1">
            <a:extLst>
              <a:ext uri="{FF2B5EF4-FFF2-40B4-BE49-F238E27FC236}">
                <a16:creationId xmlns:a16="http://schemas.microsoft.com/office/drawing/2014/main" id="{87ED233F-05C3-88A7-3CC6-12235DE0AE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800" y="349250"/>
            <a:ext cx="5760720" cy="3599180"/>
          </a:xfrm>
          <a:prstGeom prst="rect">
            <a:avLst/>
          </a:prstGeom>
        </p:spPr>
      </p:pic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9315146"/>
              </p:ext>
            </p:extLst>
          </p:nvPr>
        </p:nvGraphicFramePr>
        <p:xfrm>
          <a:off x="6836727" y="2133600"/>
          <a:ext cx="4492625" cy="4233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427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0C4191-8BFB-F1D4-B778-E9D69901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>
            <a:normAutofit fontScale="90000"/>
          </a:bodyPr>
          <a:lstStyle/>
          <a:p>
            <a:r>
              <a:rPr lang="pl-PL" sz="32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Wizerunek Uniwersytetu Wrocławskiego oczach studentów pierwszego roku studiów.</a:t>
            </a:r>
            <a:br>
              <a:rPr lang="pl-PL" sz="18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1BA8F2-E5F2-F10A-F1F3-79157C6C15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088341"/>
              </p:ext>
            </p:extLst>
          </p:nvPr>
        </p:nvGraphicFramePr>
        <p:xfrm>
          <a:off x="944880" y="1036320"/>
          <a:ext cx="10281920" cy="5792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6171">
                  <a:extLst>
                    <a:ext uri="{9D8B030D-6E8A-4147-A177-3AD203B41FA5}">
                      <a16:colId xmlns:a16="http://schemas.microsoft.com/office/drawing/2014/main" val="1819684253"/>
                    </a:ext>
                  </a:extLst>
                </a:gridCol>
                <a:gridCol w="1532838">
                  <a:extLst>
                    <a:ext uri="{9D8B030D-6E8A-4147-A177-3AD203B41FA5}">
                      <a16:colId xmlns:a16="http://schemas.microsoft.com/office/drawing/2014/main" val="2380779021"/>
                    </a:ext>
                  </a:extLst>
                </a:gridCol>
                <a:gridCol w="827080">
                  <a:extLst>
                    <a:ext uri="{9D8B030D-6E8A-4147-A177-3AD203B41FA5}">
                      <a16:colId xmlns:a16="http://schemas.microsoft.com/office/drawing/2014/main" val="2892215721"/>
                    </a:ext>
                  </a:extLst>
                </a:gridCol>
                <a:gridCol w="825913">
                  <a:extLst>
                    <a:ext uri="{9D8B030D-6E8A-4147-A177-3AD203B41FA5}">
                      <a16:colId xmlns:a16="http://schemas.microsoft.com/office/drawing/2014/main" val="510310627"/>
                    </a:ext>
                  </a:extLst>
                </a:gridCol>
                <a:gridCol w="827080">
                  <a:extLst>
                    <a:ext uri="{9D8B030D-6E8A-4147-A177-3AD203B41FA5}">
                      <a16:colId xmlns:a16="http://schemas.microsoft.com/office/drawing/2014/main" val="3772927132"/>
                    </a:ext>
                  </a:extLst>
                </a:gridCol>
                <a:gridCol w="1532838">
                  <a:extLst>
                    <a:ext uri="{9D8B030D-6E8A-4147-A177-3AD203B41FA5}">
                      <a16:colId xmlns:a16="http://schemas.microsoft.com/office/drawing/2014/main" val="4200711201"/>
                    </a:ext>
                  </a:extLst>
                </a:gridCol>
              </a:tblGrid>
              <a:tr h="2813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Zdecydowałem/zdecydowałam się na studia na Uniwersytecie Wrocławskim gdyż: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Zdecydowanie 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Raczej tak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Ani tak ani 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Raczej 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Zdecydowanie 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3362832358"/>
                  </a:ext>
                </a:extLst>
              </a:tr>
              <a:tr h="313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Uniwersytet Wrocławski jest uczelnią zapewniającą wysoki poziom kształcenia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31,7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56,9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8,4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0,4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3056860332"/>
                  </a:ext>
                </a:extLst>
              </a:tr>
              <a:tr h="593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Uniwersytet Wrocławski jest uczelnią oferującą interesujące mnie kierunki studiów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54,0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36,4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0,3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2860733374"/>
                  </a:ext>
                </a:extLst>
              </a:tr>
              <a:tr h="313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 charakteryzującą się prestiżem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28,3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49,0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16,9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2985026334"/>
                  </a:ext>
                </a:extLst>
              </a:tr>
              <a:tr h="4707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 zapewniającą dostęp do kierunków studiów atrakcyjnych dla pracodawców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19,9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51,7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21,8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962317064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 posiadającą wysokiej klasy kadrę dydaktyczną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21,1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52,8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20,3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1,0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1636912381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uczelnią, na której prowadzi się zajęcia w ciekawy i atrakcyjnych sposób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13,9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46,5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29,7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4130200600"/>
                  </a:ext>
                </a:extLst>
              </a:tr>
              <a:tr h="313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uczelnią, która pozwala mi na zawarcie wielu znajomości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33,1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37,7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20,0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2,3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1809613998"/>
                  </a:ext>
                </a:extLst>
              </a:tr>
              <a:tr h="313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uczelnią, która umożliwia mi rozwój moich zainteresowań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24,6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45,5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19,5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8,4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4016050197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 umożliwiającą mi dostęp do najnowszych zdobyczy wiedzy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18,8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44,5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26,7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2,1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3217615852"/>
                  </a:ext>
                </a:extLst>
              </a:tr>
              <a:tr h="2989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Moi koledzy ze szkoły średniej wybrali tę uczelnię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16,1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15,2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25,6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36,0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2710896957"/>
                  </a:ext>
                </a:extLst>
              </a:tr>
              <a:tr h="313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Chęć poświęcenia się zawodowo nauce i pozostania naukowcem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11,4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17,8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27,0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23,1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20,7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3000355900"/>
                  </a:ext>
                </a:extLst>
              </a:tr>
              <a:tr h="451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Uniwersytet Wrocławski jest uczelnią, na której studiowali moi bliscy (rodzice, rodzeństwo)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7,5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13,2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65,7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372225171"/>
                  </a:ext>
                </a:extLst>
              </a:tr>
              <a:tr h="313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Kampus/budynek uczelni znajduje się w dobrej dla mnie lokalizacji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26,0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30,7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16,2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8,8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18,4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2499961608"/>
                  </a:ext>
                </a:extLst>
              </a:tr>
              <a:tr h="313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Chęć studiowania we Wrocławiu, uczelnia nie miała znaczenia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9,8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15,3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24,0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22,3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28,6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81" marR="35781" marT="0" marB="0" anchor="ctr"/>
                </a:tc>
                <a:extLst>
                  <a:ext uri="{0D108BD9-81ED-4DB2-BD59-A6C34878D82A}">
                    <a16:rowId xmlns:a16="http://schemas.microsoft.com/office/drawing/2014/main" val="852936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82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6996366"/>
              </p:ext>
            </p:extLst>
          </p:nvPr>
        </p:nvGraphicFramePr>
        <p:xfrm>
          <a:off x="1412240" y="282575"/>
          <a:ext cx="9601200" cy="629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163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0E51DC2-347B-6A7C-982F-3B7E7875D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37518"/>
              </p:ext>
            </p:extLst>
          </p:nvPr>
        </p:nvGraphicFramePr>
        <p:xfrm>
          <a:off x="538480" y="193040"/>
          <a:ext cx="11074399" cy="6370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1490">
                  <a:extLst>
                    <a:ext uri="{9D8B030D-6E8A-4147-A177-3AD203B41FA5}">
                      <a16:colId xmlns:a16="http://schemas.microsoft.com/office/drawing/2014/main" val="3836932461"/>
                    </a:ext>
                  </a:extLst>
                </a:gridCol>
                <a:gridCol w="1129240">
                  <a:extLst>
                    <a:ext uri="{9D8B030D-6E8A-4147-A177-3AD203B41FA5}">
                      <a16:colId xmlns:a16="http://schemas.microsoft.com/office/drawing/2014/main" val="1976028323"/>
                    </a:ext>
                  </a:extLst>
                </a:gridCol>
                <a:gridCol w="1240420">
                  <a:extLst>
                    <a:ext uri="{9D8B030D-6E8A-4147-A177-3AD203B41FA5}">
                      <a16:colId xmlns:a16="http://schemas.microsoft.com/office/drawing/2014/main" val="538220337"/>
                    </a:ext>
                  </a:extLst>
                </a:gridCol>
                <a:gridCol w="1082369">
                  <a:extLst>
                    <a:ext uri="{9D8B030D-6E8A-4147-A177-3AD203B41FA5}">
                      <a16:colId xmlns:a16="http://schemas.microsoft.com/office/drawing/2014/main" val="2712066453"/>
                    </a:ext>
                  </a:extLst>
                </a:gridCol>
                <a:gridCol w="1397380">
                  <a:extLst>
                    <a:ext uri="{9D8B030D-6E8A-4147-A177-3AD203B41FA5}">
                      <a16:colId xmlns:a16="http://schemas.microsoft.com/office/drawing/2014/main" val="3670873563"/>
                    </a:ext>
                  </a:extLst>
                </a:gridCol>
                <a:gridCol w="1253500">
                  <a:extLst>
                    <a:ext uri="{9D8B030D-6E8A-4147-A177-3AD203B41FA5}">
                      <a16:colId xmlns:a16="http://schemas.microsoft.com/office/drawing/2014/main" val="308497575"/>
                    </a:ext>
                  </a:extLst>
                </a:gridCol>
              </a:tblGrid>
              <a:tr h="1330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</a:rPr>
                        <a:t>Postrzeganie i waloryzacja poszczególnych komponentów przez studentów poszczególnych wydziałów</a:t>
                      </a:r>
                      <a:endParaRPr lang="pl-PL" sz="1600" i="1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 wysoki poziom kształcenia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interesujące mnie kierunki studiów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 prestiż uczelni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atrakcyjnych dla pracodawców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kadrę dydaktyczną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13742684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Filologiczny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1,63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61906244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Nauk Historycznych i Pedagogicznych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1,84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1,98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24052031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Prawa, Administracji i Ekonomii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1,62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1,85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0661073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Fizyki i Astronomii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1,64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1,45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1,64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42291812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Biologicznych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2,22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90058732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Międzywydziałowe Studium Ochrony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1,14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1,71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1,71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28161773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o Ziemi i Kształtowania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1,63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1,90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18201727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Społecznych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1,79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1,79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03124776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Chemii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1,61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52987377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Matematyki i Informatyki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1,69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1,38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1,91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91299229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Biotechnologii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1,38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2,05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07238684"/>
                  </a:ext>
                </a:extLst>
              </a:tr>
              <a:tr h="67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Kolegium Międzyobszarowych Studiów Indywidualnych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2,00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321170752"/>
                  </a:ext>
                </a:extLst>
              </a:tr>
              <a:tr h="364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Ogółem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2,12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667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74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464FE1A-C526-0875-CEBC-DE4D2B62D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368876"/>
              </p:ext>
            </p:extLst>
          </p:nvPr>
        </p:nvGraphicFramePr>
        <p:xfrm>
          <a:off x="375920" y="254000"/>
          <a:ext cx="11490960" cy="6421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2820">
                  <a:extLst>
                    <a:ext uri="{9D8B030D-6E8A-4147-A177-3AD203B41FA5}">
                      <a16:colId xmlns:a16="http://schemas.microsoft.com/office/drawing/2014/main" val="2727730643"/>
                    </a:ext>
                  </a:extLst>
                </a:gridCol>
                <a:gridCol w="1201122">
                  <a:extLst>
                    <a:ext uri="{9D8B030D-6E8A-4147-A177-3AD203B41FA5}">
                      <a16:colId xmlns:a16="http://schemas.microsoft.com/office/drawing/2014/main" val="3958736289"/>
                    </a:ext>
                  </a:extLst>
                </a:gridCol>
                <a:gridCol w="1287078">
                  <a:extLst>
                    <a:ext uri="{9D8B030D-6E8A-4147-A177-3AD203B41FA5}">
                      <a16:colId xmlns:a16="http://schemas.microsoft.com/office/drawing/2014/main" val="1369682178"/>
                    </a:ext>
                  </a:extLst>
                </a:gridCol>
                <a:gridCol w="1637688">
                  <a:extLst>
                    <a:ext uri="{9D8B030D-6E8A-4147-A177-3AD203B41FA5}">
                      <a16:colId xmlns:a16="http://schemas.microsoft.com/office/drawing/2014/main" val="987548188"/>
                    </a:ext>
                  </a:extLst>
                </a:gridCol>
                <a:gridCol w="1452204">
                  <a:extLst>
                    <a:ext uri="{9D8B030D-6E8A-4147-A177-3AD203B41FA5}">
                      <a16:colId xmlns:a16="http://schemas.microsoft.com/office/drawing/2014/main" val="1520929827"/>
                    </a:ext>
                  </a:extLst>
                </a:gridCol>
                <a:gridCol w="1140048">
                  <a:extLst>
                    <a:ext uri="{9D8B030D-6E8A-4147-A177-3AD203B41FA5}">
                      <a16:colId xmlns:a16="http://schemas.microsoft.com/office/drawing/2014/main" val="3784918523"/>
                    </a:ext>
                  </a:extLst>
                </a:gridCol>
              </a:tblGrid>
              <a:tr h="1814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Wydział: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prowadzi się zajęcia w ciekawy i atrakcyjny sposób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pozwala mi na zawarcie wielu znajomości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rozwój moich zainteresowań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dostęp do najnowszych zdobyczy wiedzy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wybór uczelni przez kolegów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9408401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Filologiczny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1,99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3,59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30328666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Historycznych i Pedagogicznych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2,32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78808730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Prawa, Administracji i Ekonomii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2,56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2,03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3,60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71336763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Fizyki i Astronomii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1,91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1,45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1,73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54445373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Biologicznych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2,43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2,43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3,83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18670682"/>
                  </a:ext>
                </a:extLst>
              </a:tr>
              <a:tr h="572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Międzywydziałowe Studium Ochrony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1,86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1,57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1,43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3,29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23330473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o Ziemi i Kształtowania Środowiska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2,41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1,94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3,84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58850422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Nauk Społecznych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2,56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1,95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2,53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3,84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74843004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Chemii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2,48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2,41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3,91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04395763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Matematyki i Informatyki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2,22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3,67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57141817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Biotechnologii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2,33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2,29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1,95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4,05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79114630"/>
                  </a:ext>
                </a:extLst>
              </a:tr>
              <a:tr h="6117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Kolegium Międzyobszarowych Studiów Indywidualnych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3,00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4,00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391717033"/>
                  </a:ext>
                </a:extLst>
              </a:tr>
              <a:tr h="311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Ogółem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2,38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2,08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>
                          <a:effectLst/>
                        </a:rPr>
                        <a:t>2,17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2,30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3,67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7831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7544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4078</TotalTime>
  <Words>2759</Words>
  <Application>Microsoft Office PowerPoint</Application>
  <PresentationFormat>Panoramiczny</PresentationFormat>
  <Paragraphs>1438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Motyw pakietu Office</vt:lpstr>
      <vt:lpstr>Wizerunek Uniwersytetu wrocławskiego w opiniach studentów pierwszego roku studiów licencjackich, magisterskich i jednolitych magisterskich. Raport z badań socjologicznych - moduł I. </vt:lpstr>
      <vt:lpstr>Metodologia badań</vt:lpstr>
      <vt:lpstr>Wybrane charakterystyki badanej próby</vt:lpstr>
      <vt:lpstr>Prezentacja programu PowerPoint</vt:lpstr>
      <vt:lpstr>Prezentacja programu PowerPoint</vt:lpstr>
      <vt:lpstr>Wizerunek Uniwersytetu Wrocławskiego oczach studentów pierwszego roku studiów. </vt:lpstr>
      <vt:lpstr>Prezentacja programu PowerPoint</vt:lpstr>
      <vt:lpstr>Prezentacja programu PowerPoint</vt:lpstr>
      <vt:lpstr>Prezentacja programu PowerPoint</vt:lpstr>
      <vt:lpstr>Prezentacja programu PowerPoint</vt:lpstr>
      <vt:lpstr>Charakterystyki wyboru kierunków studiów.</vt:lpstr>
      <vt:lpstr>Prezentacja programu PowerPoint</vt:lpstr>
      <vt:lpstr>Prezentacja programu PowerPoint</vt:lpstr>
      <vt:lpstr>Prezentacja programu PowerPoint</vt:lpstr>
      <vt:lpstr>Prezentacja programu PowerPoint</vt:lpstr>
      <vt:lpstr>Siła oddziaływania czynników merytorycznych </vt:lpstr>
      <vt:lpstr>Siła oddziaływania czynników społecznych</vt:lpstr>
      <vt:lpstr>Siła oddziaływania czynników losowych</vt:lpstr>
      <vt:lpstr>Źródła informacji o ofercie dydaktycznej</vt:lpstr>
      <vt:lpstr>Waga poszczególnych źródeł informacji. </vt:lpstr>
      <vt:lpstr>Prezentacja programu PowerPoint</vt:lpstr>
      <vt:lpstr>Prezentacja programu PowerPoint</vt:lpstr>
      <vt:lpstr>Waloryzacja instytucjonalnych, socjalnych, społecznych i infrastrukturalnych elementów procesu kształcenia.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Zakończenie i rekomendacje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Wizerunek Uniwersytetu wrocławskiego w opiniach studentów pierwszego roku studiów licencjackich, magisterskich i jednolitych magisterskich. Raport z badań socjologicznych - moduł I. </dc:title>
  <dc:creator>Grzegorz Kozdraś</dc:creator>
  <cp:lastModifiedBy>Grzegorz Kozdraś</cp:lastModifiedBy>
  <cp:revision>31</cp:revision>
  <dcterms:created xsi:type="dcterms:W3CDTF">2022-11-06T16:36:29Z</dcterms:created>
  <dcterms:modified xsi:type="dcterms:W3CDTF">2022-11-09T12:34:42Z</dcterms:modified>
</cp:coreProperties>
</file>